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jpe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9"/>
  </p:notesMasterIdLst>
  <p:sldIdLst>
    <p:sldId id="257" r:id="rId2"/>
    <p:sldId id="290" r:id="rId3"/>
    <p:sldId id="261" r:id="rId4"/>
    <p:sldId id="293" r:id="rId5"/>
    <p:sldId id="294" r:id="rId6"/>
    <p:sldId id="327" r:id="rId7"/>
    <p:sldId id="260" r:id="rId8"/>
    <p:sldId id="292" r:id="rId9"/>
    <p:sldId id="291" r:id="rId10"/>
    <p:sldId id="262" r:id="rId11"/>
    <p:sldId id="314" r:id="rId12"/>
    <p:sldId id="318" r:id="rId13"/>
    <p:sldId id="315" r:id="rId14"/>
    <p:sldId id="316" r:id="rId15"/>
    <p:sldId id="317" r:id="rId16"/>
    <p:sldId id="295" r:id="rId17"/>
    <p:sldId id="296" r:id="rId18"/>
    <p:sldId id="297" r:id="rId19"/>
    <p:sldId id="298" r:id="rId20"/>
    <p:sldId id="299" r:id="rId21"/>
    <p:sldId id="300" r:id="rId22"/>
    <p:sldId id="328" r:id="rId23"/>
    <p:sldId id="301" r:id="rId24"/>
    <p:sldId id="302" r:id="rId25"/>
    <p:sldId id="304" r:id="rId26"/>
    <p:sldId id="305" r:id="rId27"/>
    <p:sldId id="306" r:id="rId28"/>
    <p:sldId id="329" r:id="rId29"/>
    <p:sldId id="308" r:id="rId30"/>
    <p:sldId id="309" r:id="rId31"/>
    <p:sldId id="311" r:id="rId32"/>
    <p:sldId id="312" r:id="rId33"/>
    <p:sldId id="313" r:id="rId34"/>
    <p:sldId id="319" r:id="rId35"/>
    <p:sldId id="320" r:id="rId36"/>
    <p:sldId id="321" r:id="rId37"/>
    <p:sldId id="322" r:id="rId38"/>
    <p:sldId id="323" r:id="rId39"/>
    <p:sldId id="324" r:id="rId40"/>
    <p:sldId id="325" r:id="rId41"/>
    <p:sldId id="330" r:id="rId42"/>
    <p:sldId id="326" r:id="rId43"/>
    <p:sldId id="266" r:id="rId44"/>
    <p:sldId id="331" r:id="rId45"/>
    <p:sldId id="332" r:id="rId46"/>
    <p:sldId id="333" r:id="rId47"/>
    <p:sldId id="334" r:id="rId48"/>
    <p:sldId id="335" r:id="rId49"/>
    <p:sldId id="336" r:id="rId50"/>
    <p:sldId id="337" r:id="rId51"/>
    <p:sldId id="338" r:id="rId52"/>
    <p:sldId id="339" r:id="rId53"/>
    <p:sldId id="342" r:id="rId54"/>
    <p:sldId id="343" r:id="rId55"/>
    <p:sldId id="344" r:id="rId56"/>
    <p:sldId id="345" r:id="rId57"/>
    <p:sldId id="340" r:id="rId58"/>
    <p:sldId id="341" r:id="rId59"/>
    <p:sldId id="346" r:id="rId60"/>
    <p:sldId id="347" r:id="rId61"/>
    <p:sldId id="348" r:id="rId62"/>
    <p:sldId id="349" r:id="rId63"/>
    <p:sldId id="350" r:id="rId64"/>
    <p:sldId id="351" r:id="rId65"/>
    <p:sldId id="352" r:id="rId66"/>
    <p:sldId id="353" r:id="rId67"/>
    <p:sldId id="354" r:id="rId68"/>
    <p:sldId id="355" r:id="rId69"/>
    <p:sldId id="356" r:id="rId70"/>
    <p:sldId id="357" r:id="rId71"/>
    <p:sldId id="358" r:id="rId72"/>
    <p:sldId id="359" r:id="rId73"/>
    <p:sldId id="360" r:id="rId74"/>
    <p:sldId id="361" r:id="rId75"/>
    <p:sldId id="362" r:id="rId76"/>
    <p:sldId id="363" r:id="rId77"/>
    <p:sldId id="364" r:id="rId7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1" d="100"/>
          <a:sy n="91" d="100"/>
        </p:scale>
        <p:origin x="-157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interSettings" Target="printerSettings/printerSettings1.bin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marker>
            <c:symbol val="square"/>
            <c:size val="10"/>
          </c:marker>
          <c:cat>
            <c:numRef>
              <c:f>Sheet1!$A$2:$A$24</c:f>
              <c:numCache>
                <c:formatCode>General</c:formatCode>
                <c:ptCount val="23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</c:numCache>
            </c:numRef>
          </c:cat>
          <c:val>
            <c:numRef>
              <c:f>Sheet1!$B$2:$B$24</c:f>
              <c:numCache>
                <c:formatCode>General</c:formatCode>
                <c:ptCount val="23"/>
                <c:pt idx="0">
                  <c:v>7.30965</c:v>
                </c:pt>
                <c:pt idx="1">
                  <c:v>1.75058</c:v>
                </c:pt>
                <c:pt idx="2">
                  <c:v>1.31374</c:v>
                </c:pt>
                <c:pt idx="3">
                  <c:v>1.22973</c:v>
                </c:pt>
                <c:pt idx="4">
                  <c:v>0.98493</c:v>
                </c:pt>
                <c:pt idx="5">
                  <c:v>0.89277</c:v>
                </c:pt>
                <c:pt idx="6">
                  <c:v>0.8045</c:v>
                </c:pt>
                <c:pt idx="7">
                  <c:v>0.78171</c:v>
                </c:pt>
                <c:pt idx="8">
                  <c:v>0.7482</c:v>
                </c:pt>
                <c:pt idx="9">
                  <c:v>0.71513</c:v>
                </c:pt>
                <c:pt idx="10">
                  <c:v>0.6821</c:v>
                </c:pt>
                <c:pt idx="11">
                  <c:v>0.66787</c:v>
                </c:pt>
                <c:pt idx="12">
                  <c:v>0.60905</c:v>
                </c:pt>
                <c:pt idx="13">
                  <c:v>0.57591</c:v>
                </c:pt>
                <c:pt idx="14">
                  <c:v>0.54848</c:v>
                </c:pt>
                <c:pt idx="15">
                  <c:v>0.52129</c:v>
                </c:pt>
                <c:pt idx="16">
                  <c:v>0.50754</c:v>
                </c:pt>
                <c:pt idx="17">
                  <c:v>0.45479</c:v>
                </c:pt>
                <c:pt idx="18">
                  <c:v>0.42251</c:v>
                </c:pt>
                <c:pt idx="19">
                  <c:v>0.40652</c:v>
                </c:pt>
                <c:pt idx="20">
                  <c:v>0.37819</c:v>
                </c:pt>
                <c:pt idx="21">
                  <c:v>0.36307</c:v>
                </c:pt>
                <c:pt idx="22">
                  <c:v>0.33174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34512376"/>
        <c:axId val="2134517608"/>
      </c:lineChart>
      <c:catAx>
        <c:axId val="21345123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134517608"/>
        <c:crosses val="autoZero"/>
        <c:auto val="1"/>
        <c:lblAlgn val="ctr"/>
        <c:lblOffset val="100"/>
        <c:noMultiLvlLbl val="0"/>
      </c:catAx>
      <c:valAx>
        <c:axId val="213451760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3451237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11C3B3-BF84-1B4C-B0D1-01046C0E497E}" type="datetimeFigureOut">
              <a:rPr lang="en-US" smtClean="0"/>
              <a:t>11/29/13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7480F3-CD49-114E-972E-3ECB3E98B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385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368DD8-158E-46CB-A7EB-C98DAE897983}" type="slidenum">
              <a:rPr lang="en-US"/>
              <a:pPr/>
              <a:t>3</a:t>
            </a:fld>
            <a:endParaRPr lang="en-US"/>
          </a:p>
        </p:txBody>
      </p:sp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CA2336-50CD-40E8-9DC9-24394374E81D}" type="slidenum">
              <a:rPr lang="en-US"/>
              <a:pPr/>
              <a:t>6</a:t>
            </a:fld>
            <a:endParaRPr lang="en-US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87DB44-8210-4FEC-A575-58BF856DDA10}" type="slidenum">
              <a:rPr lang="en-US"/>
              <a:pPr/>
              <a:t>7</a:t>
            </a:fld>
            <a:endParaRPr lang="en-US"/>
          </a:p>
        </p:txBody>
      </p:sp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09800" y="685800"/>
            <a:ext cx="2438400" cy="1828800"/>
          </a:xfrm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9" y="2667001"/>
            <a:ext cx="5639097" cy="5790595"/>
          </a:xfrm>
        </p:spPr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C4C0AB-E584-4470-8DAE-0241CAE0CA03}" type="slidenum">
              <a:rPr lang="en-US"/>
              <a:pPr/>
              <a:t>10</a:t>
            </a:fld>
            <a:endParaRPr lang="en-US"/>
          </a:p>
        </p:txBody>
      </p:sp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09800" y="685800"/>
            <a:ext cx="2438400" cy="1828800"/>
          </a:xfrm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9" y="2667001"/>
            <a:ext cx="5639097" cy="5790595"/>
          </a:xfrm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9BD29C-94CC-4DC4-8392-440F653066DC}" type="slidenum">
              <a:rPr lang="en-US"/>
              <a:pPr/>
              <a:t>22</a:t>
            </a:fld>
            <a:endParaRPr lang="en-US"/>
          </a:p>
        </p:txBody>
      </p:sp>
      <p:sp>
        <p:nvSpPr>
          <p:cNvPr id="22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05DB10-4C96-459E-8CFF-4810BECC3612}" type="slidenum">
              <a:rPr lang="en-US"/>
              <a:pPr/>
              <a:t>28</a:t>
            </a:fld>
            <a:endParaRPr lang="en-US"/>
          </a:p>
        </p:txBody>
      </p:sp>
      <p:sp>
        <p:nvSpPr>
          <p:cNvPr id="221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BAC9B0-0439-4D13-ADCB-9CA98CE1DDD8}" type="slidenum">
              <a:rPr lang="en-US"/>
              <a:pPr/>
              <a:t>41</a:t>
            </a:fld>
            <a:endParaRPr lang="en-US"/>
          </a:p>
        </p:txBody>
      </p:sp>
      <p:sp>
        <p:nvSpPr>
          <p:cNvPr id="188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09800" y="685800"/>
            <a:ext cx="2438400" cy="1828800"/>
          </a:xfrm>
          <a:ln/>
        </p:spPr>
      </p:sp>
      <p:sp>
        <p:nvSpPr>
          <p:cNvPr id="188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9" y="2667001"/>
            <a:ext cx="5639097" cy="5790595"/>
          </a:xfrm>
        </p:spPr>
        <p:txBody>
          <a:bodyPr/>
          <a:lstStyle/>
          <a:p>
            <a:pPr marL="180194" indent="-180194"/>
            <a:endParaRPr lang="en-GB" dirty="0">
              <a:cs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6428F5-26E9-41CF-B386-3D09421A809F}" type="slidenum">
              <a:rPr lang="en-US"/>
              <a:pPr/>
              <a:t>43</a:t>
            </a:fld>
            <a:endParaRPr lang="en-US"/>
          </a:p>
        </p:txBody>
      </p:sp>
      <p:sp>
        <p:nvSpPr>
          <p:cNvPr id="235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F17FA-C7BC-4F4A-9EBA-1800F80194F4}" type="datetimeFigureOut">
              <a:rPr lang="en-US" smtClean="0"/>
              <a:t>11/29/13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46014-4FE1-DC46-AC10-5D1489E3A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215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F17FA-C7BC-4F4A-9EBA-1800F80194F4}" type="datetimeFigureOut">
              <a:rPr lang="en-US" smtClean="0"/>
              <a:t>11/29/13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46014-4FE1-DC46-AC10-5D1489E3A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70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F17FA-C7BC-4F4A-9EBA-1800F80194F4}" type="datetimeFigureOut">
              <a:rPr lang="en-US" smtClean="0"/>
              <a:t>11/29/13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46014-4FE1-DC46-AC10-5D1489E3A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03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F17FA-C7BC-4F4A-9EBA-1800F80194F4}" type="datetimeFigureOut">
              <a:rPr lang="en-US" smtClean="0"/>
              <a:t>11/29/13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46014-4FE1-DC46-AC10-5D1489E3A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462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F17FA-C7BC-4F4A-9EBA-1800F80194F4}" type="datetimeFigureOut">
              <a:rPr lang="en-US" smtClean="0"/>
              <a:t>11/29/13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46014-4FE1-DC46-AC10-5D1489E3A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68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F17FA-C7BC-4F4A-9EBA-1800F80194F4}" type="datetimeFigureOut">
              <a:rPr lang="en-US" smtClean="0"/>
              <a:t>11/29/13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46014-4FE1-DC46-AC10-5D1489E3A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57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F17FA-C7BC-4F4A-9EBA-1800F80194F4}" type="datetimeFigureOut">
              <a:rPr lang="en-US" smtClean="0"/>
              <a:t>11/29/13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46014-4FE1-DC46-AC10-5D1489E3A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34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F17FA-C7BC-4F4A-9EBA-1800F80194F4}" type="datetimeFigureOut">
              <a:rPr lang="en-US" smtClean="0"/>
              <a:t>11/29/13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46014-4FE1-DC46-AC10-5D1489E3A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693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F17FA-C7BC-4F4A-9EBA-1800F80194F4}" type="datetimeFigureOut">
              <a:rPr lang="en-US" smtClean="0"/>
              <a:t>11/29/13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46014-4FE1-DC46-AC10-5D1489E3A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89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F17FA-C7BC-4F4A-9EBA-1800F80194F4}" type="datetimeFigureOut">
              <a:rPr lang="en-US" smtClean="0"/>
              <a:t>11/29/13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46014-4FE1-DC46-AC10-5D1489E3A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154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F17FA-C7BC-4F4A-9EBA-1800F80194F4}" type="datetimeFigureOut">
              <a:rPr lang="en-US" smtClean="0"/>
              <a:t>11/29/13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46014-4FE1-DC46-AC10-5D1489E3A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130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F17FA-C7BC-4F4A-9EBA-1800F80194F4}" type="datetimeFigureOut">
              <a:rPr lang="en-US" smtClean="0"/>
              <a:t>11/29/13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846014-4FE1-DC46-AC10-5D1489E3A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74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Exploratory Factor Analysis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Principal Component Analysis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Chapter 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8506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FE2BCE41-578B-4206-A4DD-72D28085D209}" type="slidenum">
              <a:rPr lang="en-US"/>
              <a:pPr/>
              <a:t>10</a:t>
            </a:fld>
            <a:endParaRPr lang="en-US"/>
          </a:p>
        </p:txBody>
      </p:sp>
      <p:sp>
        <p:nvSpPr>
          <p:cNvPr id="1433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Graphical Representation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rcRect t="2255" b="22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80754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3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64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you start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Sample size suggestions</a:t>
            </a:r>
          </a:p>
          <a:p>
            <a:pPr lvl="1"/>
            <a:r>
              <a:rPr lang="en-US" dirty="0" smtClean="0"/>
              <a:t>10-15 participants per item</a:t>
            </a:r>
          </a:p>
          <a:p>
            <a:pPr lvl="1"/>
            <a:r>
              <a:rPr lang="en-US" dirty="0" smtClean="0"/>
              <a:t>&lt;100 is not acceptable</a:t>
            </a:r>
          </a:p>
          <a:p>
            <a:pPr lvl="1"/>
            <a:r>
              <a:rPr lang="en-US" dirty="0" smtClean="0"/>
              <a:t>ARGUE LOTS OF MONTE CARLOS!</a:t>
            </a:r>
          </a:p>
          <a:p>
            <a:pPr lvl="1"/>
            <a:r>
              <a:rPr lang="en-US" dirty="0" smtClean="0"/>
              <a:t>300 is the most agreed upon best bet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268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you start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Sampling adequacy – do you have a large enough sample?</a:t>
            </a:r>
          </a:p>
          <a:p>
            <a:pPr lvl="1"/>
            <a:r>
              <a:rPr lang="en-US" dirty="0" smtClean="0"/>
              <a:t>Kaiser-Meyer-</a:t>
            </a:r>
            <a:r>
              <a:rPr lang="en-US" dirty="0" err="1" smtClean="0"/>
              <a:t>Olkin</a:t>
            </a:r>
            <a:r>
              <a:rPr lang="en-US" dirty="0" smtClean="0"/>
              <a:t> (KMO) test</a:t>
            </a:r>
          </a:p>
          <a:p>
            <a:pPr lvl="1"/>
            <a:r>
              <a:rPr lang="en-US" dirty="0" smtClean="0"/>
              <a:t>Compares the ratio between r</a:t>
            </a:r>
            <a:r>
              <a:rPr lang="en-US" baseline="30000" dirty="0" smtClean="0"/>
              <a:t>2</a:t>
            </a:r>
            <a:r>
              <a:rPr lang="en-US" dirty="0" smtClean="0"/>
              <a:t> and pr</a:t>
            </a:r>
            <a:r>
              <a:rPr lang="en-US" baseline="30000" dirty="0" smtClean="0"/>
              <a:t>2</a:t>
            </a:r>
            <a:endParaRPr lang="en-US" dirty="0" smtClean="0"/>
          </a:p>
          <a:p>
            <a:pPr lvl="1"/>
            <a:r>
              <a:rPr lang="en-US" dirty="0" smtClean="0"/>
              <a:t>Scores closer to 1 are better, closer to 0 are bad</a:t>
            </a:r>
          </a:p>
          <a:p>
            <a:r>
              <a:rPr lang="en-US" dirty="0" smtClean="0"/>
              <a:t>.90+ = yay, .80 = </a:t>
            </a:r>
            <a:r>
              <a:rPr lang="en-US" dirty="0" err="1" smtClean="0"/>
              <a:t>yayish</a:t>
            </a:r>
            <a:r>
              <a:rPr lang="en-US" dirty="0" smtClean="0"/>
              <a:t>, .70 = ok, .60 = meh, .&lt;.50 = eek!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956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you start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Number of items</a:t>
            </a:r>
          </a:p>
          <a:p>
            <a:pPr lvl="1"/>
            <a:r>
              <a:rPr lang="en-US" dirty="0" smtClean="0"/>
              <a:t>You need at least 3-4 items per F/C</a:t>
            </a:r>
          </a:p>
          <a:p>
            <a:pPr lvl="1"/>
            <a:r>
              <a:rPr lang="en-US" dirty="0" smtClean="0"/>
              <a:t>So with a 10 question scale, you can only have 2 or 3 F/C</a:t>
            </a:r>
          </a:p>
          <a:p>
            <a:pPr lvl="1"/>
            <a:r>
              <a:rPr lang="en-US" dirty="0" smtClean="0"/>
              <a:t>The more the better!</a:t>
            </a:r>
          </a:p>
          <a:p>
            <a:r>
              <a:rPr lang="en-US" dirty="0" smtClean="0"/>
              <a:t>Need to be at least interval measurement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62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you start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Assumptions:</a:t>
            </a:r>
          </a:p>
          <a:p>
            <a:pPr lvl="1"/>
            <a:r>
              <a:rPr lang="en-US" dirty="0" smtClean="0"/>
              <a:t>Accuracy, Missing</a:t>
            </a:r>
          </a:p>
          <a:p>
            <a:pPr lvl="1"/>
            <a:r>
              <a:rPr lang="en-US" dirty="0" smtClean="0"/>
              <a:t>Outliers </a:t>
            </a:r>
          </a:p>
          <a:p>
            <a:pPr lvl="2"/>
            <a:r>
              <a:rPr lang="en-US" dirty="0" smtClean="0"/>
              <a:t>(use </a:t>
            </a:r>
            <a:r>
              <a:rPr lang="en-US" dirty="0" err="1" smtClean="0"/>
              <a:t>Mahalanobis</a:t>
            </a:r>
            <a:r>
              <a:rPr lang="en-US" dirty="0" smtClean="0"/>
              <a:t> to find outliers for all items)</a:t>
            </a:r>
          </a:p>
          <a:p>
            <a:pPr lvl="1"/>
            <a:r>
              <a:rPr lang="en-US" dirty="0" smtClean="0"/>
              <a:t>Linear (!!)</a:t>
            </a:r>
          </a:p>
          <a:p>
            <a:pPr lvl="1"/>
            <a:r>
              <a:rPr lang="en-US" dirty="0" smtClean="0"/>
              <a:t>Normal</a:t>
            </a:r>
          </a:p>
          <a:p>
            <a:pPr lvl="1"/>
            <a:r>
              <a:rPr lang="en-US" dirty="0" smtClean="0"/>
              <a:t>Homogeneity/Homoscedasticity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145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you start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about </a:t>
            </a:r>
            <a:r>
              <a:rPr lang="en-US" dirty="0" err="1" smtClean="0"/>
              <a:t>multicollinearity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You </a:t>
            </a:r>
            <a:r>
              <a:rPr lang="en-US" i="1" dirty="0" smtClean="0"/>
              <a:t>want</a:t>
            </a:r>
            <a:r>
              <a:rPr lang="en-US" dirty="0" smtClean="0"/>
              <a:t> items to be correlated, that’s the point but not too high </a:t>
            </a:r>
            <a:r>
              <a:rPr lang="en-US" dirty="0" err="1" smtClean="0"/>
              <a:t>cuz</a:t>
            </a:r>
            <a:r>
              <a:rPr lang="en-US" dirty="0" smtClean="0"/>
              <a:t> then the math gets screwy.</a:t>
            </a:r>
          </a:p>
          <a:p>
            <a:pPr lvl="1"/>
            <a:r>
              <a:rPr lang="en-US" dirty="0" smtClean="0"/>
              <a:t>How to check if they are too small:</a:t>
            </a:r>
          </a:p>
          <a:p>
            <a:r>
              <a:rPr lang="en-US" dirty="0" err="1" smtClean="0"/>
              <a:t>Barlett’s</a:t>
            </a:r>
            <a:r>
              <a:rPr lang="en-US" dirty="0" smtClean="0"/>
              <a:t> Test – if </a:t>
            </a:r>
            <a:r>
              <a:rPr lang="en-US" i="1" dirty="0" smtClean="0"/>
              <a:t>non-significant</a:t>
            </a:r>
            <a:r>
              <a:rPr lang="en-US" dirty="0" smtClean="0"/>
              <a:t> implies that your items are not correlated enough (bad!).</a:t>
            </a:r>
          </a:p>
          <a:p>
            <a:pPr lvl="1"/>
            <a:r>
              <a:rPr lang="en-US" dirty="0" smtClean="0"/>
              <a:t>Not used very much because large samples are required, which usually makes small correlations significant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921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to 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many </a:t>
            </a:r>
            <a:r>
              <a:rPr lang="en-US" i="1" dirty="0" smtClean="0"/>
              <a:t>factors/components </a:t>
            </a:r>
            <a:r>
              <a:rPr lang="en-US" dirty="0" smtClean="0"/>
              <a:t>do I have?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Can I achieve </a:t>
            </a:r>
            <a:r>
              <a:rPr lang="en-US" i="1" dirty="0" smtClean="0"/>
              <a:t>simple structure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 I have an </a:t>
            </a:r>
            <a:r>
              <a:rPr lang="en-US" i="1" dirty="0" smtClean="0"/>
              <a:t>adequate solution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795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# of Factors/Components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Ways to determine number to </a:t>
            </a:r>
            <a:r>
              <a:rPr lang="en-US" i="1" dirty="0" smtClean="0"/>
              <a:t>extract</a:t>
            </a:r>
            <a:endParaRPr lang="en-US" dirty="0" smtClean="0"/>
          </a:p>
          <a:p>
            <a:pPr lvl="1"/>
            <a:r>
              <a:rPr lang="en-US" dirty="0" smtClean="0"/>
              <a:t>Theory</a:t>
            </a:r>
          </a:p>
          <a:p>
            <a:pPr lvl="1"/>
            <a:r>
              <a:rPr lang="en-US" dirty="0" smtClean="0"/>
              <a:t>Kaiser criterion</a:t>
            </a:r>
          </a:p>
          <a:p>
            <a:pPr lvl="1"/>
            <a:r>
              <a:rPr lang="en-US" dirty="0" smtClean="0"/>
              <a:t>Scree Plots</a:t>
            </a:r>
          </a:p>
          <a:p>
            <a:pPr lvl="1"/>
            <a:r>
              <a:rPr lang="en-US" dirty="0" smtClean="0"/>
              <a:t>Parallel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031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# of Factors/Components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Theory</a:t>
            </a:r>
          </a:p>
          <a:p>
            <a:pPr lvl="1"/>
            <a:r>
              <a:rPr lang="en-US" dirty="0" smtClean="0"/>
              <a:t>Usually you have an idea of the number of latent constructs you expect</a:t>
            </a:r>
          </a:p>
          <a:p>
            <a:pPr lvl="1"/>
            <a:r>
              <a:rPr lang="en-US" dirty="0" smtClean="0"/>
              <a:t>You made the scale that way</a:t>
            </a:r>
          </a:p>
          <a:p>
            <a:pPr lvl="1"/>
            <a:r>
              <a:rPr lang="en-US" dirty="0" smtClean="0"/>
              <a:t>Previous research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446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# of Factors/Components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Kaiser criterion</a:t>
            </a:r>
          </a:p>
          <a:p>
            <a:pPr lvl="1"/>
            <a:r>
              <a:rPr lang="en-US" i="1" dirty="0" smtClean="0"/>
              <a:t>Note</a:t>
            </a:r>
            <a:r>
              <a:rPr lang="en-US" dirty="0" smtClean="0"/>
              <a:t> this is sometimes still used, but usually not recommended</a:t>
            </a:r>
          </a:p>
          <a:p>
            <a:pPr lvl="1"/>
            <a:r>
              <a:rPr lang="en-US" dirty="0" smtClean="0"/>
              <a:t>Old rule: extract the number of </a:t>
            </a:r>
            <a:r>
              <a:rPr lang="en-US" i="1" dirty="0" smtClean="0"/>
              <a:t>eigenvalues </a:t>
            </a:r>
            <a:r>
              <a:rPr lang="en-US" dirty="0" smtClean="0"/>
              <a:t>over 1</a:t>
            </a:r>
          </a:p>
          <a:p>
            <a:pPr lvl="1"/>
            <a:r>
              <a:rPr lang="en-US" dirty="0" smtClean="0"/>
              <a:t>New rule: extract the number of </a:t>
            </a:r>
            <a:r>
              <a:rPr lang="en-US" i="1" dirty="0" smtClean="0"/>
              <a:t>eigenvalues </a:t>
            </a:r>
            <a:r>
              <a:rPr lang="en-US" dirty="0" smtClean="0"/>
              <a:t>over .7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446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Measured variables – the real scores from the experiment</a:t>
            </a:r>
          </a:p>
          <a:p>
            <a:pPr lvl="1"/>
            <a:r>
              <a:rPr lang="en-US" dirty="0" smtClean="0"/>
              <a:t>Squares</a:t>
            </a:r>
          </a:p>
          <a:p>
            <a:r>
              <a:rPr lang="en-US" dirty="0" smtClean="0"/>
              <a:t>Latent variables – the construct the measured variables are supposed to represent</a:t>
            </a:r>
          </a:p>
          <a:p>
            <a:pPr lvl="1"/>
            <a:r>
              <a:rPr lang="en-US" dirty="0" smtClean="0"/>
              <a:t>Not measured directly</a:t>
            </a:r>
          </a:p>
          <a:p>
            <a:pPr lvl="1"/>
            <a:r>
              <a:rPr lang="en-US" dirty="0" smtClean="0"/>
              <a:t>Circles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028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# of Factors/Components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Eigenvalues:</a:t>
            </a:r>
          </a:p>
          <a:p>
            <a:pPr lvl="1"/>
            <a:r>
              <a:rPr lang="en-US" dirty="0" smtClean="0"/>
              <a:t>A mathematical representation of the variance accounted for by that grouping of items</a:t>
            </a:r>
          </a:p>
          <a:p>
            <a:r>
              <a:rPr lang="en-US" dirty="0" smtClean="0"/>
              <a:t>Confusing part:</a:t>
            </a:r>
          </a:p>
          <a:p>
            <a:pPr lvl="1"/>
            <a:r>
              <a:rPr lang="en-US" dirty="0" smtClean="0"/>
              <a:t>You will see the number of eigenvalues as you have items because they are calculated before extraction</a:t>
            </a:r>
          </a:p>
          <a:p>
            <a:pPr lvl="1"/>
            <a:r>
              <a:rPr lang="en-US" dirty="0" smtClean="0"/>
              <a:t>Only a few should be 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446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# of Factors/Components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44372"/>
            <a:ext cx="8229600" cy="4525963"/>
          </a:xfrm>
        </p:spPr>
        <p:txBody>
          <a:bodyPr/>
          <a:lstStyle/>
          <a:p>
            <a:r>
              <a:rPr lang="en-US" dirty="0" smtClean="0"/>
              <a:t>Scree plot – a graphical representation of eigenvalues</a:t>
            </a:r>
          </a:p>
          <a:p>
            <a:pPr lvl="1"/>
            <a:r>
              <a:rPr lang="en-US" dirty="0" smtClean="0"/>
              <a:t>Look for a large drop</a:t>
            </a:r>
            <a:endParaRPr lang="en-US" dirty="0"/>
          </a:p>
        </p:txBody>
      </p:sp>
      <p:pic>
        <p:nvPicPr>
          <p:cNvPr id="4" name="Picture 3" descr="figure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6156"/>
            <a:ext cx="9144000" cy="376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650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F60F4958-2472-47AA-9B8F-6E57F8CAF8B9}" type="slidenum">
              <a:rPr lang="en-US"/>
              <a:pPr/>
              <a:t>22</a:t>
            </a:fld>
            <a:endParaRPr lang="en-US"/>
          </a:p>
        </p:txBody>
      </p:sp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62" y="274638"/>
            <a:ext cx="7758138" cy="868346"/>
          </a:xfrm>
        </p:spPr>
        <p:txBody>
          <a:bodyPr/>
          <a:lstStyle/>
          <a:p>
            <a:r>
              <a:rPr lang="en-GB" dirty="0" err="1"/>
              <a:t>Scree</a:t>
            </a:r>
            <a:r>
              <a:rPr lang="en-GB" dirty="0"/>
              <a:t> Plots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841500"/>
            <a:ext cx="7837424" cy="351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99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# of Factors/Components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Parallel Analysis – a statistical test to tell you how many eigenvalues are greater than chance</a:t>
            </a:r>
          </a:p>
          <a:p>
            <a:pPr lvl="1"/>
            <a:r>
              <a:rPr lang="en-US" dirty="0" smtClean="0"/>
              <a:t>Calculates the eigenvalues for your data</a:t>
            </a:r>
          </a:p>
          <a:p>
            <a:pPr lvl="1"/>
            <a:r>
              <a:rPr lang="en-US" dirty="0" smtClean="0"/>
              <a:t>Randomizes your data and recalculates the eigenvalues</a:t>
            </a:r>
          </a:p>
          <a:p>
            <a:pPr lvl="1"/>
            <a:r>
              <a:rPr lang="en-US" dirty="0" smtClean="0"/>
              <a:t>Then compares them to determine if they are equal</a:t>
            </a:r>
          </a:p>
        </p:txBody>
      </p:sp>
    </p:spTree>
    <p:extLst>
      <p:ext uri="{BB962C8B-B14F-4D97-AF65-F5344CB8AC3E}">
        <p14:creationId xmlns:p14="http://schemas.microsoft.com/office/powerpoint/2010/main" val="3278650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# of Factors/Components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to do if they disagree?</a:t>
            </a:r>
          </a:p>
          <a:p>
            <a:pPr lvl="1"/>
            <a:r>
              <a:rPr lang="en-US" dirty="0" smtClean="0"/>
              <a:t>Test both models to determine which works better (steps 2 and 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148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Simple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Fitting estimation = MATH that is used to determine factor loadings.</a:t>
            </a:r>
          </a:p>
          <a:p>
            <a:pPr lvl="1"/>
            <a:r>
              <a:rPr lang="en-US" dirty="0" smtClean="0"/>
              <a:t>How to pick?</a:t>
            </a:r>
          </a:p>
          <a:p>
            <a:pPr lvl="1"/>
            <a:r>
              <a:rPr lang="en-US" dirty="0" smtClean="0"/>
              <a:t>Depends on what your goal is for the analysis.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1539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Simple Structure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0902380"/>
              </p:ext>
            </p:extLst>
          </p:nvPr>
        </p:nvGraphicFramePr>
        <p:xfrm>
          <a:off x="457200" y="1600198"/>
          <a:ext cx="8334436" cy="4457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7218"/>
                <a:gridCol w="4167218"/>
              </a:tblGrid>
              <a:tr h="111425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EFA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PCA</a:t>
                      </a:r>
                      <a:endParaRPr lang="en-US" sz="2400" dirty="0"/>
                    </a:p>
                  </a:txBody>
                  <a:tcPr/>
                </a:tc>
              </a:tr>
              <a:tr h="111425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Maximum Likelihood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Principal</a:t>
                      </a:r>
                      <a:r>
                        <a:rPr lang="en-US" sz="2400" baseline="0" dirty="0" smtClean="0"/>
                        <a:t> axis factoring</a:t>
                      </a:r>
                      <a:endParaRPr lang="en-US" sz="2400" dirty="0"/>
                    </a:p>
                  </a:txBody>
                  <a:tcPr/>
                </a:tc>
              </a:tr>
              <a:tr h="111425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Alpha factoring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Image factoring</a:t>
                      </a:r>
                      <a:endParaRPr lang="en-US" sz="2400" dirty="0"/>
                    </a:p>
                  </a:txBody>
                  <a:tcPr/>
                </a:tc>
              </a:tr>
              <a:tr h="1114258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Principal</a:t>
                      </a:r>
                      <a:r>
                        <a:rPr lang="en-US" sz="2400" baseline="0" dirty="0" smtClean="0"/>
                        <a:t> components 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5-Point Star 4"/>
          <p:cNvSpPr/>
          <p:nvPr/>
        </p:nvSpPr>
        <p:spPr>
          <a:xfrm>
            <a:off x="572155" y="2958832"/>
            <a:ext cx="767524" cy="711794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710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Simple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Rotation – rotation helps you achieve simple structure by increasing the communality between items</a:t>
            </a:r>
          </a:p>
          <a:p>
            <a:r>
              <a:rPr lang="en-GB" dirty="0" smtClean="0"/>
              <a:t>To aid interpretation: maximize the loading of an item on one F/C while minimizing its loading on all other F/C</a:t>
            </a:r>
            <a:endParaRPr lang="en-US" dirty="0" smtClean="0"/>
          </a:p>
          <a:p>
            <a:pPr lvl="1"/>
            <a:r>
              <a:rPr lang="en-US" dirty="0" smtClean="0"/>
              <a:t>Orthogonal </a:t>
            </a:r>
          </a:p>
          <a:p>
            <a:pPr lvl="1"/>
            <a:r>
              <a:rPr lang="en-US" dirty="0" smtClean="0"/>
              <a:t>Oblique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710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293726FF-4F75-414E-8161-E64C5F0F78D2}" type="slidenum">
              <a:rPr lang="en-US"/>
              <a:pPr/>
              <a:t>28</a:t>
            </a:fld>
            <a:endParaRPr lang="en-US"/>
          </a:p>
        </p:txBody>
      </p:sp>
      <p:sp>
        <p:nvSpPr>
          <p:cNvPr id="158734" name="Rectangle 14"/>
          <p:cNvSpPr>
            <a:spLocks noChangeArrowheads="1"/>
          </p:cNvSpPr>
          <p:nvPr/>
        </p:nvSpPr>
        <p:spPr bwMode="auto">
          <a:xfrm>
            <a:off x="1258888" y="196850"/>
            <a:ext cx="360045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0" hangingPunct="0"/>
            <a:r>
              <a:rPr lang="en-GB" sz="3600" b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</a:rPr>
              <a:t>Orthogonal</a:t>
            </a:r>
          </a:p>
        </p:txBody>
      </p:sp>
      <p:sp>
        <p:nvSpPr>
          <p:cNvPr id="158735" name="Rectangle 15"/>
          <p:cNvSpPr>
            <a:spLocks noChangeArrowheads="1"/>
          </p:cNvSpPr>
          <p:nvPr/>
        </p:nvSpPr>
        <p:spPr bwMode="auto">
          <a:xfrm>
            <a:off x="5435600" y="196850"/>
            <a:ext cx="37084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0" hangingPunct="0"/>
            <a:r>
              <a:rPr lang="en-GB" sz="3600" b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</a:rPr>
              <a:t>Oblique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5825" y="1374775"/>
            <a:ext cx="7999413" cy="410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56636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8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8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734" grpId="0" autoUpdateAnimBg="0"/>
      <p:bldP spid="158735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Simple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Orthogonal – assumes the F/C are uncorrelated</a:t>
            </a:r>
          </a:p>
          <a:p>
            <a:pPr lvl="1"/>
            <a:r>
              <a:rPr lang="en-US" dirty="0" smtClean="0"/>
              <a:t>Rotates at 90</a:t>
            </a:r>
            <a:r>
              <a:rPr lang="en-US" baseline="30000" dirty="0" smtClean="0"/>
              <a:t>o </a:t>
            </a:r>
            <a:endParaRPr lang="en-US" dirty="0" smtClean="0"/>
          </a:p>
          <a:p>
            <a:pPr lvl="1"/>
            <a:r>
              <a:rPr lang="en-US" dirty="0" smtClean="0"/>
              <a:t>Means no overlap in variance between F/C</a:t>
            </a:r>
          </a:p>
          <a:p>
            <a:pPr lvl="1"/>
            <a:r>
              <a:rPr lang="en-US" dirty="0" smtClean="0"/>
              <a:t>Not suggested for psychology</a:t>
            </a:r>
          </a:p>
          <a:p>
            <a:r>
              <a:rPr lang="en-US" dirty="0" smtClean="0"/>
              <a:t>Types</a:t>
            </a:r>
          </a:p>
          <a:p>
            <a:pPr lvl="1"/>
            <a:r>
              <a:rPr lang="en-US" dirty="0" err="1" smtClean="0"/>
              <a:t>Varimax</a:t>
            </a:r>
            <a:r>
              <a:rPr lang="en-US" dirty="0" smtClean="0"/>
              <a:t>, </a:t>
            </a:r>
            <a:r>
              <a:rPr lang="en-US" dirty="0" err="1" smtClean="0"/>
              <a:t>quartermax</a:t>
            </a:r>
            <a:r>
              <a:rPr lang="en-US" dirty="0" smtClean="0"/>
              <a:t>, </a:t>
            </a:r>
            <a:r>
              <a:rPr lang="en-US" dirty="0" err="1" smtClean="0"/>
              <a:t>equamax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02710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15E0AE1F-B579-4450-AA4B-9D5939FF5D7A}" type="slidenum">
              <a:rPr lang="en-US"/>
              <a:pPr/>
              <a:t>3</a:t>
            </a:fld>
            <a:endParaRPr lang="en-US"/>
          </a:p>
        </p:txBody>
      </p:sp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258888" y="228600"/>
            <a:ext cx="7561262" cy="990600"/>
          </a:xfrm>
        </p:spPr>
        <p:txBody>
          <a:bodyPr/>
          <a:lstStyle/>
          <a:p>
            <a:r>
              <a:rPr lang="en-GB" sz="4800" dirty="0" smtClean="0"/>
              <a:t>Factors and components</a:t>
            </a:r>
            <a:endParaRPr lang="en-GB" dirty="0"/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58888" y="1628775"/>
            <a:ext cx="7631112" cy="44577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sz="2800" dirty="0" smtClean="0"/>
              <a:t>Factor analysis attempts to achieve parsimony by explaining the maximum amount of </a:t>
            </a:r>
            <a:r>
              <a:rPr lang="en-GB" sz="2800" i="1" dirty="0" smtClean="0"/>
              <a:t>common variance </a:t>
            </a:r>
            <a:r>
              <a:rPr lang="en-GB" sz="2800" dirty="0" smtClean="0"/>
              <a:t>in a correlation matrix using the smallest number of explanatory constructs.</a:t>
            </a:r>
            <a:endParaRPr lang="en-GB" sz="2800" dirty="0"/>
          </a:p>
          <a:p>
            <a:pPr marL="914400" lvl="1" indent="-457200">
              <a:lnSpc>
                <a:spcPct val="90000"/>
              </a:lnSpc>
            </a:pPr>
            <a:r>
              <a:rPr lang="en-GB" dirty="0"/>
              <a:t>T</a:t>
            </a:r>
            <a:r>
              <a:rPr lang="en-GB" dirty="0" smtClean="0"/>
              <a:t>hese ‘explanatory constructs’ </a:t>
            </a:r>
            <a:r>
              <a:rPr lang="en-GB" dirty="0"/>
              <a:t>are </a:t>
            </a:r>
            <a:r>
              <a:rPr lang="en-GB" dirty="0" smtClean="0"/>
              <a:t>called </a:t>
            </a:r>
            <a:r>
              <a:rPr lang="en-GB" dirty="0" smtClean="0">
                <a:solidFill>
                  <a:schemeClr val="accent2"/>
                </a:solidFill>
              </a:rPr>
              <a:t>factors.</a:t>
            </a:r>
            <a:endParaRPr lang="en-GB" dirty="0"/>
          </a:p>
          <a:p>
            <a:pPr>
              <a:lnSpc>
                <a:spcPct val="90000"/>
              </a:lnSpc>
            </a:pPr>
            <a:r>
              <a:rPr lang="en-GB" sz="2800" dirty="0" smtClean="0"/>
              <a:t>PCA tries to explain the maximum amount of </a:t>
            </a:r>
            <a:r>
              <a:rPr lang="en-GB" sz="2800" i="1" dirty="0" smtClean="0"/>
              <a:t>total variance</a:t>
            </a:r>
            <a:r>
              <a:rPr lang="en-GB" sz="2800" dirty="0" smtClean="0"/>
              <a:t> in a correlation matrix. </a:t>
            </a:r>
          </a:p>
          <a:p>
            <a:pPr lvl="1">
              <a:lnSpc>
                <a:spcPct val="90000"/>
              </a:lnSpc>
            </a:pPr>
            <a:r>
              <a:rPr lang="en-GB" dirty="0" smtClean="0"/>
              <a:t>It does this by transforming the original variables into a set of linear </a:t>
            </a:r>
            <a:r>
              <a:rPr lang="en-GB" dirty="0" smtClean="0">
                <a:solidFill>
                  <a:schemeClr val="accent2"/>
                </a:solidFill>
              </a:rPr>
              <a:t>components</a:t>
            </a:r>
            <a:r>
              <a:rPr lang="en-GB" dirty="0" smtClean="0"/>
              <a:t>.</a:t>
            </a:r>
          </a:p>
          <a:p>
            <a:pPr lvl="1">
              <a:lnSpc>
                <a:spcPct val="9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095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2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2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2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42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42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38" grpId="0" autoUpdateAnimBg="0"/>
      <p:bldP spid="142339" grpId="0" build="p" autoUpdateAnimBg="0" advAuto="200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Simple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Oblique – assumes some correlation between F/C</a:t>
            </a:r>
          </a:p>
          <a:p>
            <a:pPr lvl="1"/>
            <a:r>
              <a:rPr lang="en-US" dirty="0" smtClean="0"/>
              <a:t>Rotates at any degree</a:t>
            </a:r>
          </a:p>
          <a:p>
            <a:pPr lvl="1"/>
            <a:r>
              <a:rPr lang="en-US" dirty="0" smtClean="0"/>
              <a:t>Allows F/C to overlap</a:t>
            </a:r>
          </a:p>
          <a:p>
            <a:pPr lvl="1"/>
            <a:r>
              <a:rPr lang="en-US" dirty="0" smtClean="0"/>
              <a:t>If F/C are truly uncorrelated, you get the same results as orthogonal </a:t>
            </a:r>
          </a:p>
          <a:p>
            <a:r>
              <a:rPr lang="en-US" dirty="0" smtClean="0"/>
              <a:t>Types</a:t>
            </a:r>
          </a:p>
          <a:p>
            <a:pPr lvl="1"/>
            <a:r>
              <a:rPr lang="en-US" dirty="0" smtClean="0"/>
              <a:t>Direct </a:t>
            </a:r>
            <a:r>
              <a:rPr lang="en-US" dirty="0" err="1" smtClean="0"/>
              <a:t>oblimin</a:t>
            </a:r>
            <a:r>
              <a:rPr lang="en-US" dirty="0" smtClean="0"/>
              <a:t>, </a:t>
            </a:r>
            <a:r>
              <a:rPr lang="en-US" dirty="0" err="1" smtClean="0"/>
              <a:t>promax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0065" y="6235441"/>
            <a:ext cx="281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 why ever do orthogonal?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710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Simple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Loadings – the correlation between that item and the F/C</a:t>
            </a:r>
          </a:p>
          <a:p>
            <a:r>
              <a:rPr lang="en-US" dirty="0" smtClean="0"/>
              <a:t>What to look for:</a:t>
            </a:r>
          </a:p>
          <a:p>
            <a:pPr lvl="1"/>
            <a:r>
              <a:rPr lang="en-US" dirty="0" smtClean="0"/>
              <a:t>Items to load over .300 </a:t>
            </a:r>
          </a:p>
          <a:p>
            <a:pPr lvl="1"/>
            <a:r>
              <a:rPr lang="en-US" dirty="0" smtClean="0"/>
              <a:t>Remember that r = .3 is a medium effect size that is ~10% variance</a:t>
            </a:r>
          </a:p>
          <a:p>
            <a:pPr lvl="1"/>
            <a:r>
              <a:rPr lang="en-US" dirty="0" smtClean="0"/>
              <a:t>You can use higher loadings to help cut out low loading questions, but really can’t go lower.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756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Simple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Loadings</a:t>
            </a:r>
          </a:p>
          <a:p>
            <a:pPr lvl="1"/>
            <a:r>
              <a:rPr lang="en-US" dirty="0" smtClean="0"/>
              <a:t>You want each item to load on </a:t>
            </a:r>
            <a:r>
              <a:rPr lang="en-US" i="1" dirty="0" smtClean="0"/>
              <a:t>one and only one</a:t>
            </a:r>
            <a:r>
              <a:rPr lang="en-US" dirty="0" smtClean="0"/>
              <a:t> F/C</a:t>
            </a:r>
          </a:p>
          <a:p>
            <a:pPr lvl="1"/>
            <a:r>
              <a:rPr lang="en-US" dirty="0" smtClean="0"/>
              <a:t>Double loadings = indicate a bad item</a:t>
            </a:r>
          </a:p>
          <a:p>
            <a:pPr lvl="1"/>
            <a:r>
              <a:rPr lang="en-US" dirty="0" smtClean="0"/>
              <a:t>No loading = indicate a bad item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7568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Simple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Loadings </a:t>
            </a:r>
          </a:p>
          <a:p>
            <a:pPr lvl="1"/>
            <a:r>
              <a:rPr lang="en-US" dirty="0" smtClean="0"/>
              <a:t>F/C with only one/two items loading onto it are considered </a:t>
            </a:r>
            <a:r>
              <a:rPr lang="en-US" i="1" dirty="0" smtClean="0"/>
              <a:t>unique</a:t>
            </a:r>
          </a:p>
          <a:p>
            <a:pPr lvl="1"/>
            <a:r>
              <a:rPr lang="en-US" dirty="0" smtClean="0"/>
              <a:t>You should consider eliminating that F/C</a:t>
            </a:r>
          </a:p>
          <a:p>
            <a:pPr lvl="1"/>
            <a:r>
              <a:rPr lang="en-US" dirty="0" smtClean="0"/>
              <a:t>Remember three or four items are suggested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7568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Simple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to do if bad items?</a:t>
            </a:r>
          </a:p>
          <a:p>
            <a:pPr lvl="1"/>
            <a:r>
              <a:rPr lang="en-US" dirty="0" smtClean="0"/>
              <a:t>In this step you might run several rounds</a:t>
            </a:r>
          </a:p>
          <a:p>
            <a:pPr lvl="1"/>
            <a:r>
              <a:rPr lang="en-US" dirty="0" smtClean="0"/>
              <a:t>Find the bad items, run the EFA/PCA again without them</a:t>
            </a:r>
          </a:p>
          <a:p>
            <a:r>
              <a:rPr lang="en-US" dirty="0" smtClean="0"/>
              <a:t>Cross loadings?</a:t>
            </a:r>
          </a:p>
          <a:p>
            <a:pPr lvl="1"/>
            <a:r>
              <a:rPr lang="en-US" dirty="0" smtClean="0"/>
              <a:t>If there is a good theoretical reason, but generally not accepted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7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Simple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Finished?</a:t>
            </a:r>
          </a:p>
          <a:p>
            <a:pPr lvl="1"/>
            <a:r>
              <a:rPr lang="en-US" dirty="0" smtClean="0"/>
              <a:t>When all items have loaded adequately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75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. Adequate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how can I tell if that simple solution is any good?</a:t>
            </a:r>
          </a:p>
          <a:p>
            <a:pPr lvl="1"/>
            <a:r>
              <a:rPr lang="en-US" dirty="0" smtClean="0"/>
              <a:t>Fit indices</a:t>
            </a:r>
          </a:p>
          <a:p>
            <a:pPr lvl="1"/>
            <a:r>
              <a:rPr lang="en-US" dirty="0" smtClean="0"/>
              <a:t>Reliability </a:t>
            </a:r>
          </a:p>
          <a:p>
            <a:pPr lvl="1"/>
            <a:r>
              <a:rPr lang="en-US" dirty="0" smtClean="0"/>
              <a:t>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75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. Adequate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Fit indices – a measure of how well the rotated matrix matches the original matrix</a:t>
            </a:r>
          </a:p>
          <a:p>
            <a:r>
              <a:rPr lang="en-US" dirty="0" smtClean="0"/>
              <a:t>Two types:</a:t>
            </a:r>
          </a:p>
          <a:p>
            <a:pPr lvl="1"/>
            <a:r>
              <a:rPr lang="en-US" dirty="0" smtClean="0"/>
              <a:t>Goodness of fit</a:t>
            </a:r>
          </a:p>
          <a:p>
            <a:pPr lvl="1"/>
            <a:r>
              <a:rPr lang="en-US" dirty="0" smtClean="0"/>
              <a:t>Residual statistics</a:t>
            </a:r>
          </a:p>
        </p:txBody>
      </p:sp>
    </p:spTree>
    <p:extLst>
      <p:ext uri="{BB962C8B-B14F-4D97-AF65-F5344CB8AC3E}">
        <p14:creationId xmlns:p14="http://schemas.microsoft.com/office/powerpoint/2010/main" val="17001101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. Adequate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Goodness of fit statistics – want large values, compares reproduced correlation matrix to real correlation matrix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240157"/>
              </p:ext>
            </p:extLst>
          </p:nvPr>
        </p:nvGraphicFramePr>
        <p:xfrm>
          <a:off x="457200" y="3211379"/>
          <a:ext cx="8077025" cy="21795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5758"/>
                <a:gridCol w="3558519"/>
                <a:gridCol w="1130354"/>
                <a:gridCol w="1423407"/>
                <a:gridCol w="858987"/>
              </a:tblGrid>
              <a:tr h="713131">
                <a:tc>
                  <a:txBody>
                    <a:bodyPr/>
                    <a:lstStyle/>
                    <a:p>
                      <a:r>
                        <a:rPr lang="en-US" dirty="0" smtClean="0"/>
                        <a:t>Fit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Good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Acceptable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Poor</a:t>
                      </a:r>
                      <a:endParaRPr lang="en-US" dirty="0"/>
                    </a:p>
                  </a:txBody>
                  <a:tcPr/>
                </a:tc>
              </a:tr>
              <a:tr h="413163">
                <a:tc>
                  <a:txBody>
                    <a:bodyPr/>
                    <a:lstStyle/>
                    <a:p>
                      <a:r>
                        <a:rPr lang="en-US" dirty="0" smtClean="0"/>
                        <a:t>NNFI/TLI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Non-normed fit index,</a:t>
                      </a:r>
                      <a:r>
                        <a:rPr lang="en-US" baseline="0" dirty="0" smtClean="0"/>
                        <a:t> Tucker-Lewis index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&gt;.95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&gt;.90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&lt;.90</a:t>
                      </a:r>
                      <a:endParaRPr lang="en-US" dirty="0"/>
                    </a:p>
                  </a:txBody>
                  <a:tcPr/>
                </a:tc>
              </a:tr>
              <a:tr h="413163">
                <a:tc>
                  <a:txBody>
                    <a:bodyPr/>
                    <a:lstStyle/>
                    <a:p>
                      <a:r>
                        <a:rPr lang="en-US" dirty="0" smtClean="0"/>
                        <a:t>CFI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Comparative</a:t>
                      </a:r>
                      <a:r>
                        <a:rPr lang="en-US" baseline="0" dirty="0" smtClean="0"/>
                        <a:t> fix index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&gt;.95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&gt;.90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&lt;.90</a:t>
                      </a:r>
                      <a:endParaRPr lang="en-US" dirty="0"/>
                    </a:p>
                  </a:txBody>
                  <a:tcPr/>
                </a:tc>
              </a:tr>
              <a:tr h="413163">
                <a:tc>
                  <a:txBody>
                    <a:bodyPr/>
                    <a:lstStyle/>
                    <a:p>
                      <a:r>
                        <a:rPr lang="en-US" dirty="0" smtClean="0"/>
                        <a:t>NFI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Normed fit index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&gt;.95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&gt;.90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&lt;.90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5941497"/>
            <a:ext cx="2144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GFI, AGFI = don’t 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1101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. Adequate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Residual statistics – want small values, look at the residual matrix (i.e. reproduced – real correlation table)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372650"/>
              </p:ext>
            </p:extLst>
          </p:nvPr>
        </p:nvGraphicFramePr>
        <p:xfrm>
          <a:off x="457200" y="3211379"/>
          <a:ext cx="8077025" cy="176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5758"/>
                <a:gridCol w="3558519"/>
                <a:gridCol w="1130354"/>
                <a:gridCol w="1423407"/>
                <a:gridCol w="858987"/>
              </a:tblGrid>
              <a:tr h="713131">
                <a:tc>
                  <a:txBody>
                    <a:bodyPr/>
                    <a:lstStyle/>
                    <a:p>
                      <a:r>
                        <a:rPr lang="en-US" dirty="0" smtClean="0"/>
                        <a:t>Fit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Good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Acceptable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Poor</a:t>
                      </a:r>
                      <a:endParaRPr lang="en-US" dirty="0"/>
                    </a:p>
                  </a:txBody>
                  <a:tcPr/>
                </a:tc>
              </a:tr>
              <a:tr h="413163">
                <a:tc>
                  <a:txBody>
                    <a:bodyPr/>
                    <a:lstStyle/>
                    <a:p>
                      <a:r>
                        <a:rPr lang="en-US" dirty="0" smtClean="0"/>
                        <a:t>RMSEA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Root mean</a:t>
                      </a:r>
                      <a:r>
                        <a:rPr lang="en-US" baseline="0" dirty="0" smtClean="0"/>
                        <a:t> square error of approximation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&lt;.06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.06-.08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&gt;.10</a:t>
                      </a:r>
                      <a:endParaRPr lang="en-US" dirty="0"/>
                    </a:p>
                  </a:txBody>
                  <a:tcPr/>
                </a:tc>
              </a:tr>
              <a:tr h="413163">
                <a:tc>
                  <a:txBody>
                    <a:bodyPr/>
                    <a:lstStyle/>
                    <a:p>
                      <a:r>
                        <a:rPr lang="en-US" dirty="0" smtClean="0"/>
                        <a:t>RMSR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Root</a:t>
                      </a:r>
                      <a:r>
                        <a:rPr lang="en-US" baseline="0" dirty="0" smtClean="0"/>
                        <a:t> mean square of the </a:t>
                      </a:r>
                      <a:r>
                        <a:rPr lang="en-US" baseline="0" dirty="0" smtClean="0"/>
                        <a:t>residual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&lt;.06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.06-.08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&gt;.10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0110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EFA </a:t>
            </a:r>
            <a:r>
              <a:rPr lang="en-US" dirty="0" err="1" smtClean="0"/>
              <a:t>vs</a:t>
            </a:r>
            <a:r>
              <a:rPr lang="en-US" dirty="0" smtClean="0"/>
              <a:t> PCA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 variance = overlapping variance between items (systematic variance)</a:t>
            </a:r>
          </a:p>
          <a:p>
            <a:r>
              <a:rPr lang="en-US" dirty="0" smtClean="0"/>
              <a:t>Unique variance = variance only related to that item (error variance)</a:t>
            </a:r>
          </a:p>
          <a:p>
            <a:endParaRPr lang="en-US" dirty="0"/>
          </a:p>
          <a:p>
            <a:r>
              <a:rPr lang="en-US" dirty="0" smtClean="0"/>
              <a:t>EFA = describes the common variance</a:t>
            </a:r>
          </a:p>
          <a:p>
            <a:r>
              <a:rPr lang="en-US" dirty="0" smtClean="0"/>
              <a:t>PCA = describes common variance + unique variance</a:t>
            </a:r>
          </a:p>
        </p:txBody>
      </p:sp>
    </p:spTree>
    <p:extLst>
      <p:ext uri="{BB962C8B-B14F-4D97-AF65-F5344CB8AC3E}">
        <p14:creationId xmlns:p14="http://schemas.microsoft.com/office/powerpoint/2010/main" val="12556189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. Adequate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Reliability – an estimate of how much your items “hang together” and might replicate</a:t>
            </a:r>
          </a:p>
          <a:p>
            <a:r>
              <a:rPr lang="en-US" dirty="0" err="1" smtClean="0"/>
              <a:t>Cronbach’s</a:t>
            </a:r>
            <a:r>
              <a:rPr lang="en-US" dirty="0" smtClean="0"/>
              <a:t> alpha most common</a:t>
            </a:r>
          </a:p>
          <a:p>
            <a:pPr lvl="1"/>
            <a:r>
              <a:rPr lang="en-US" dirty="0" smtClean="0"/>
              <a:t>.70 or .80 is acceptable</a:t>
            </a:r>
          </a:p>
          <a:p>
            <a:r>
              <a:rPr lang="en-US" dirty="0" smtClean="0"/>
              <a:t>Split-half reliability for big datasets</a:t>
            </a:r>
          </a:p>
          <a:p>
            <a:pPr lvl="1"/>
            <a:r>
              <a:rPr lang="en-US" dirty="0" smtClean="0"/>
              <a:t>Splits data in half, runs reliabilities, checks how similar they are </a:t>
            </a:r>
          </a:p>
        </p:txBody>
      </p:sp>
    </p:spTree>
    <p:extLst>
      <p:ext uri="{BB962C8B-B14F-4D97-AF65-F5344CB8AC3E}">
        <p14:creationId xmlns:p14="http://schemas.microsoft.com/office/powerpoint/2010/main" val="17001101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91E693E2-01D7-448D-8849-F174E412B75B}" type="slidenum">
              <a:rPr lang="en-US"/>
              <a:pPr/>
              <a:t>41</a:t>
            </a:fld>
            <a:endParaRPr lang="en-US"/>
          </a:p>
        </p:txBody>
      </p:sp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913" y="228600"/>
            <a:ext cx="7343775" cy="990600"/>
          </a:xfrm>
        </p:spPr>
        <p:txBody>
          <a:bodyPr/>
          <a:lstStyle/>
          <a:p>
            <a:r>
              <a:rPr lang="en-GB" sz="4000"/>
              <a:t>Interpreting Cronbach’s Alpha</a:t>
            </a:r>
            <a:endParaRPr lang="en-GB" sz="3600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7450" y="1541463"/>
            <a:ext cx="7594600" cy="4264025"/>
          </a:xfrm>
          <a:noFill/>
        </p:spPr>
        <p:txBody>
          <a:bodyPr/>
          <a:lstStyle/>
          <a:p>
            <a:r>
              <a:rPr lang="en-GB" sz="2800"/>
              <a:t>Kline (1999)</a:t>
            </a:r>
          </a:p>
          <a:p>
            <a:pPr lvl="1"/>
            <a:r>
              <a:rPr lang="en-GB" sz="2400"/>
              <a:t>Reliable if </a:t>
            </a:r>
            <a:r>
              <a:rPr lang="el-GR" sz="2400"/>
              <a:t>α</a:t>
            </a:r>
            <a:r>
              <a:rPr lang="en-GB" sz="2400"/>
              <a:t> &gt; .7</a:t>
            </a:r>
          </a:p>
          <a:p>
            <a:r>
              <a:rPr lang="en-GB" sz="2800"/>
              <a:t>Depends on the number of items</a:t>
            </a:r>
          </a:p>
          <a:p>
            <a:pPr lvl="1"/>
            <a:r>
              <a:rPr lang="en-GB" sz="2400"/>
              <a:t>More questions = bigger </a:t>
            </a:r>
            <a:r>
              <a:rPr lang="el-GR" sz="2400"/>
              <a:t>α</a:t>
            </a:r>
            <a:endParaRPr lang="en-GB" sz="2400"/>
          </a:p>
          <a:p>
            <a:r>
              <a:rPr lang="en-GB" sz="2800"/>
              <a:t>Treat Subscales separately</a:t>
            </a:r>
          </a:p>
          <a:p>
            <a:r>
              <a:rPr lang="en-GB" sz="2800"/>
              <a:t>Remember to reverse score reverse phrased items!</a:t>
            </a:r>
          </a:p>
          <a:p>
            <a:pPr lvl="1"/>
            <a:r>
              <a:rPr lang="en-GB" sz="2400"/>
              <a:t>If not, </a:t>
            </a:r>
            <a:r>
              <a:rPr lang="el-GR" sz="2400"/>
              <a:t>α</a:t>
            </a:r>
            <a:r>
              <a:rPr lang="en-GB" sz="2400"/>
              <a:t> is reduced and can even be negative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388" y="1357298"/>
            <a:ext cx="2714612" cy="2686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231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73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73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7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87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7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87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87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87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87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87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87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394" grpId="0" autoUpdateAnimBg="0"/>
      <p:bldP spid="187395" grpId="0" build="p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. Adequate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Theory</a:t>
            </a:r>
          </a:p>
          <a:p>
            <a:pPr lvl="1"/>
            <a:r>
              <a:rPr lang="en-US" dirty="0" smtClean="0"/>
              <a:t>Do the item loadings make any sense?</a:t>
            </a:r>
          </a:p>
          <a:p>
            <a:pPr lvl="1"/>
            <a:r>
              <a:rPr lang="en-US" dirty="0" smtClean="0"/>
              <a:t>Can you label the F/C?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1101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BADA37F6-2D45-43E5-9C90-6B524F9AAA9F}" type="slidenum">
              <a:rPr lang="en-US"/>
              <a:pPr/>
              <a:t>43</a:t>
            </a:fld>
            <a:endParaRPr lang="en-US"/>
          </a:p>
        </p:txBody>
      </p:sp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42988" y="188913"/>
            <a:ext cx="2808287" cy="1143000"/>
          </a:xfrm>
        </p:spPr>
        <p:txBody>
          <a:bodyPr/>
          <a:lstStyle/>
          <a:p>
            <a:r>
              <a:rPr lang="en-GB" sz="4000"/>
              <a:t>The SAQ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228595"/>
            <a:ext cx="5187696" cy="616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932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7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7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7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47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58" grpId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are going to use FACTOR, a free Windows program for EFA</a:t>
            </a:r>
          </a:p>
          <a:p>
            <a:pPr lvl="1"/>
            <a:r>
              <a:rPr lang="en-US" dirty="0" smtClean="0"/>
              <a:t>It calculates fit indices</a:t>
            </a:r>
          </a:p>
          <a:p>
            <a:pPr lvl="1"/>
            <a:r>
              <a:rPr lang="en-US" dirty="0" smtClean="0"/>
              <a:t>It calculates parallel analysis</a:t>
            </a:r>
          </a:p>
          <a:p>
            <a:pPr lvl="1"/>
            <a:r>
              <a:rPr lang="en-US" dirty="0" smtClean="0"/>
              <a:t>It’s generally pretty awesome (minus the windows part)</a:t>
            </a:r>
          </a:p>
          <a:p>
            <a:pPr lvl="1"/>
            <a:r>
              <a:rPr lang="en-US" dirty="0" smtClean="0"/>
              <a:t>It’s free!</a:t>
            </a:r>
          </a:p>
          <a:p>
            <a:r>
              <a:rPr lang="en-US" dirty="0" smtClean="0"/>
              <a:t>On blackboard under exam 3 folder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305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need a .</a:t>
            </a:r>
            <a:r>
              <a:rPr lang="en-US" dirty="0" err="1" smtClean="0"/>
              <a:t>dat</a:t>
            </a:r>
            <a:r>
              <a:rPr lang="en-US" dirty="0" smtClean="0"/>
              <a:t> file to start.</a:t>
            </a:r>
          </a:p>
          <a:p>
            <a:r>
              <a:rPr lang="en-US" dirty="0" smtClean="0"/>
              <a:t>Open the c17 </a:t>
            </a:r>
            <a:r>
              <a:rPr lang="en-US" dirty="0" err="1" smtClean="0"/>
              <a:t>efa</a:t>
            </a:r>
            <a:r>
              <a:rPr lang="en-US" dirty="0" smtClean="0"/>
              <a:t> </a:t>
            </a:r>
            <a:r>
              <a:rPr lang="en-US" dirty="0" err="1" smtClean="0"/>
              <a:t>SAQ.sav</a:t>
            </a:r>
            <a:r>
              <a:rPr lang="en-US" dirty="0" smtClean="0"/>
              <a:t> file.</a:t>
            </a:r>
          </a:p>
          <a:p>
            <a:pPr lvl="1"/>
            <a:r>
              <a:rPr lang="en-US" dirty="0" smtClean="0"/>
              <a:t>File &gt; save as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100" y="4140200"/>
            <a:ext cx="46609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05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 the drop down to Tab delimited .dat.</a:t>
            </a:r>
          </a:p>
          <a:p>
            <a:r>
              <a:rPr lang="en-US" dirty="0" smtClean="0"/>
              <a:t>Save the file somewhere you can find it on the computer.</a:t>
            </a:r>
          </a:p>
          <a:p>
            <a:r>
              <a:rPr lang="en-US" dirty="0" smtClean="0"/>
              <a:t>Make sure you note	</a:t>
            </a:r>
          </a:p>
          <a:p>
            <a:pPr lvl="1"/>
            <a:r>
              <a:rPr lang="en-US" dirty="0" smtClean="0"/>
              <a:t>Number of participants (rows)</a:t>
            </a:r>
          </a:p>
          <a:p>
            <a:pPr lvl="1"/>
            <a:r>
              <a:rPr lang="en-US" dirty="0" smtClean="0"/>
              <a:t>Number of variables (columns)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1768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</a:t>
            </a:r>
          </a:p>
          <a:p>
            <a:pPr marL="0" indent="0">
              <a:buNone/>
            </a:pPr>
            <a:r>
              <a:rPr lang="en-US" dirty="0" smtClean="0"/>
              <a:t>FACTOR.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0" y="1727200"/>
            <a:ext cx="61341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2301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Hit read data.</a:t>
            </a:r>
          </a:p>
          <a:p>
            <a:pPr lvl="1"/>
            <a:r>
              <a:rPr lang="en-US" dirty="0" smtClean="0"/>
              <a:t>Enter the number of participants.</a:t>
            </a:r>
          </a:p>
          <a:p>
            <a:pPr lvl="1"/>
            <a:r>
              <a:rPr lang="en-US" dirty="0" smtClean="0"/>
              <a:t>Enter the number of variables.</a:t>
            </a:r>
          </a:p>
          <a:p>
            <a:pPr lvl="1"/>
            <a:r>
              <a:rPr lang="en-US" dirty="0" smtClean="0"/>
              <a:t>Hit browse and find the .</a:t>
            </a:r>
            <a:r>
              <a:rPr lang="en-US" dirty="0" err="1" smtClean="0"/>
              <a:t>dat</a:t>
            </a:r>
            <a:r>
              <a:rPr lang="en-US" dirty="0" smtClean="0"/>
              <a:t> data file on your computer.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2301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2400"/>
            <a:ext cx="9144000" cy="400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230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EFA </a:t>
            </a:r>
            <a:r>
              <a:rPr lang="en-US" dirty="0" err="1" smtClean="0"/>
              <a:t>vs</a:t>
            </a:r>
            <a:r>
              <a:rPr lang="en-US" dirty="0" smtClean="0"/>
              <a:t> PCA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Communality – the common variance for the item</a:t>
            </a:r>
          </a:p>
          <a:p>
            <a:pPr lvl="1"/>
            <a:r>
              <a:rPr lang="en-US" dirty="0" smtClean="0"/>
              <a:t>You can think of it as SMC: Squared multiple correlation</a:t>
            </a:r>
          </a:p>
          <a:p>
            <a:pPr lvl="1"/>
            <a:r>
              <a:rPr lang="en-US" dirty="0" smtClean="0"/>
              <a:t>Created by using all other items to predict that item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9879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should now see the Ready! message</a:t>
            </a:r>
          </a:p>
          <a:p>
            <a:pPr lvl="1"/>
            <a:r>
              <a:rPr lang="en-US" dirty="0" smtClean="0"/>
              <a:t>You’ll get an error if you too many rows or columns, but not too little, so be sure to check your dataset first.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2301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927100"/>
            <a:ext cx="57531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2301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Hit configure analysis.</a:t>
            </a:r>
          </a:p>
          <a:p>
            <a:pPr lvl="1"/>
            <a:r>
              <a:rPr lang="en-US" dirty="0" smtClean="0"/>
              <a:t>Variables in analysis – be careful … unlike SPSS things on the LEFT are included. So for the first round, you will leave them all on the left.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3606467"/>
            <a:ext cx="70993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2301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Matrix analyzed – leave this alone for real data, but if you have dichotomous data, you can use </a:t>
            </a:r>
            <a:r>
              <a:rPr lang="en-US" dirty="0" err="1" smtClean="0"/>
              <a:t>polychoric</a:t>
            </a:r>
            <a:r>
              <a:rPr lang="en-US" dirty="0" smtClean="0"/>
              <a:t> correlations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1922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Parallel analyses are in the middle, PA is suggested.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3048000"/>
            <a:ext cx="66294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922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Factors and components</a:t>
            </a:r>
          </a:p>
          <a:p>
            <a:pPr lvl="1"/>
            <a:r>
              <a:rPr lang="en-US" dirty="0" smtClean="0"/>
              <a:t>Number of factors and components – for the first round (when you are trying to see the parallel analysis and scree plot), just put in 1 or 2 to get it to run. </a:t>
            </a:r>
          </a:p>
          <a:p>
            <a:pPr lvl="2"/>
            <a:r>
              <a:rPr lang="en-US" dirty="0" smtClean="0"/>
              <a:t>On your real versions, put in the number of factors expected.</a:t>
            </a:r>
          </a:p>
          <a:p>
            <a:pPr lvl="1"/>
            <a:r>
              <a:rPr lang="en-US" dirty="0" smtClean="0"/>
              <a:t>Fitting solution options are below.</a:t>
            </a:r>
          </a:p>
          <a:p>
            <a:pPr lvl="2"/>
            <a:r>
              <a:rPr lang="en-US" dirty="0" smtClean="0"/>
              <a:t>We are going to use ML for EFA, but MRFA or ULS are also good options if you can’t get ML to run.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1922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511300"/>
            <a:ext cx="66294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922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Rotation – many different rotation options for you to select from</a:t>
            </a:r>
          </a:p>
          <a:p>
            <a:pPr lvl="1"/>
            <a:r>
              <a:rPr lang="en-US" dirty="0" smtClean="0"/>
              <a:t>Normalized direct </a:t>
            </a:r>
            <a:r>
              <a:rPr lang="en-US" dirty="0" err="1" smtClean="0"/>
              <a:t>oblimin</a:t>
            </a:r>
            <a:r>
              <a:rPr lang="en-US" dirty="0" smtClean="0"/>
              <a:t> is the most common option for EFA with oblique</a:t>
            </a:r>
          </a:p>
          <a:p>
            <a:pPr lvl="2"/>
            <a:r>
              <a:rPr lang="en-US" dirty="0" smtClean="0"/>
              <a:t>(it also matches mathematically with SPSS direct </a:t>
            </a:r>
            <a:r>
              <a:rPr lang="en-US" dirty="0" err="1" smtClean="0"/>
              <a:t>oblimin</a:t>
            </a:r>
            <a:r>
              <a:rPr lang="en-US" dirty="0" smtClean="0"/>
              <a:t>).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595" y="4891090"/>
            <a:ext cx="65151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2301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70395"/>
            <a:ext cx="74549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2301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Output – you can name the output by round to make sure you save all the files (otherwise they overwrite each other).</a:t>
            </a:r>
            <a:r>
              <a:rPr lang="en-US" dirty="0"/>
              <a:t>	</a:t>
            </a:r>
            <a:endParaRPr lang="en-US" dirty="0" smtClean="0"/>
          </a:p>
          <a:p>
            <a:pPr lvl="1"/>
            <a:r>
              <a:rPr lang="en-US" dirty="0" smtClean="0"/>
              <a:t>It saves in the same directory as the data file.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4546600"/>
            <a:ext cx="76327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1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B615A65C-288F-46D9-8EAC-79D78E20DF04}" type="slidenum">
              <a:rPr lang="en-US"/>
              <a:pPr/>
              <a:t>6</a:t>
            </a:fld>
            <a:endParaRPr lang="en-US"/>
          </a:p>
        </p:txBody>
      </p:sp>
      <p:sp>
        <p:nvSpPr>
          <p:cNvPr id="152578" name="Oval 2"/>
          <p:cNvSpPr>
            <a:spLocks noChangeArrowheads="1"/>
          </p:cNvSpPr>
          <p:nvPr/>
        </p:nvSpPr>
        <p:spPr bwMode="auto">
          <a:xfrm>
            <a:off x="2212975" y="1092200"/>
            <a:ext cx="3565525" cy="32940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sz="3600">
                <a:solidFill>
                  <a:schemeClr val="accent2"/>
                </a:solidFill>
                <a:latin typeface="Trebuchet MS" pitchFamily="34" charset="0"/>
              </a:rPr>
              <a:t>Variance of</a:t>
            </a:r>
          </a:p>
          <a:p>
            <a:pPr algn="ctr" eaLnBrk="0" hangingPunct="0"/>
            <a:r>
              <a:rPr lang="en-US" sz="3600">
                <a:solidFill>
                  <a:schemeClr val="accent2"/>
                </a:solidFill>
                <a:latin typeface="Trebuchet MS" pitchFamily="34" charset="0"/>
              </a:rPr>
              <a:t>Variable 1</a:t>
            </a:r>
          </a:p>
        </p:txBody>
      </p:sp>
      <p:sp>
        <p:nvSpPr>
          <p:cNvPr id="152579" name="Oval 3"/>
          <p:cNvSpPr>
            <a:spLocks noChangeArrowheads="1"/>
          </p:cNvSpPr>
          <p:nvPr/>
        </p:nvSpPr>
        <p:spPr bwMode="auto">
          <a:xfrm>
            <a:off x="1185863" y="1262063"/>
            <a:ext cx="3127375" cy="3448050"/>
          </a:xfrm>
          <a:prstGeom prst="ellipse">
            <a:avLst/>
          </a:prstGeom>
          <a:solidFill>
            <a:schemeClr val="accent2">
              <a:alpha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sz="3600">
                <a:latin typeface="Trebuchet MS" pitchFamily="34" charset="0"/>
              </a:rPr>
              <a:t>Variance of</a:t>
            </a:r>
          </a:p>
          <a:p>
            <a:pPr algn="ctr" eaLnBrk="0" hangingPunct="0"/>
            <a:r>
              <a:rPr lang="en-US" sz="3600">
                <a:latin typeface="Trebuchet MS" pitchFamily="34" charset="0"/>
              </a:rPr>
              <a:t>Variable 2</a:t>
            </a:r>
            <a:endParaRPr lang="en-US" sz="3600">
              <a:solidFill>
                <a:schemeClr val="accent2"/>
              </a:solidFill>
              <a:latin typeface="Trebuchet MS" pitchFamily="34" charset="0"/>
            </a:endParaRPr>
          </a:p>
        </p:txBody>
      </p:sp>
      <p:sp>
        <p:nvSpPr>
          <p:cNvPr id="152580" name="Oval 4"/>
          <p:cNvSpPr>
            <a:spLocks noChangeArrowheads="1"/>
          </p:cNvSpPr>
          <p:nvPr/>
        </p:nvSpPr>
        <p:spPr bwMode="auto">
          <a:xfrm>
            <a:off x="2195513" y="908050"/>
            <a:ext cx="4632325" cy="3706813"/>
          </a:xfrm>
          <a:prstGeom prst="ellipse">
            <a:avLst/>
          </a:prstGeom>
          <a:solidFill>
            <a:srgbClr val="FF3300">
              <a:alpha val="50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sz="3600">
                <a:solidFill>
                  <a:schemeClr val="bg1"/>
                </a:solidFill>
                <a:latin typeface="Trebuchet MS" pitchFamily="34" charset="0"/>
              </a:rPr>
              <a:t>Variance of</a:t>
            </a:r>
          </a:p>
          <a:p>
            <a:pPr algn="ctr" eaLnBrk="0" hangingPunct="0"/>
            <a:r>
              <a:rPr lang="en-US" sz="3600">
                <a:solidFill>
                  <a:schemeClr val="bg1"/>
                </a:solidFill>
                <a:latin typeface="Trebuchet MS" pitchFamily="34" charset="0"/>
              </a:rPr>
              <a:t>Variable 3</a:t>
            </a:r>
          </a:p>
        </p:txBody>
      </p:sp>
      <p:sp>
        <p:nvSpPr>
          <p:cNvPr id="152581" name="Oval 5"/>
          <p:cNvSpPr>
            <a:spLocks noChangeArrowheads="1"/>
          </p:cNvSpPr>
          <p:nvPr/>
        </p:nvSpPr>
        <p:spPr bwMode="auto">
          <a:xfrm>
            <a:off x="5732463" y="3895725"/>
            <a:ext cx="3030537" cy="2074863"/>
          </a:xfrm>
          <a:prstGeom prst="ellipse">
            <a:avLst/>
          </a:prstGeom>
          <a:solidFill>
            <a:schemeClr val="tx1">
              <a:alpha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sz="3600">
                <a:solidFill>
                  <a:schemeClr val="bg1"/>
                </a:solidFill>
                <a:latin typeface="Trebuchet MS" pitchFamily="34" charset="0"/>
              </a:rPr>
              <a:t>Variance of</a:t>
            </a:r>
          </a:p>
          <a:p>
            <a:pPr algn="ctr" eaLnBrk="0" hangingPunct="0"/>
            <a:r>
              <a:rPr lang="en-US" sz="3600">
                <a:solidFill>
                  <a:schemeClr val="bg1"/>
                </a:solidFill>
                <a:latin typeface="Trebuchet MS" pitchFamily="34" charset="0"/>
              </a:rPr>
              <a:t>Variable 4</a:t>
            </a:r>
          </a:p>
        </p:txBody>
      </p:sp>
      <p:sp>
        <p:nvSpPr>
          <p:cNvPr id="152582" name="Text Box 6"/>
          <p:cNvSpPr txBox="1">
            <a:spLocks noChangeArrowheads="1"/>
          </p:cNvSpPr>
          <p:nvPr/>
        </p:nvSpPr>
        <p:spPr bwMode="auto">
          <a:xfrm>
            <a:off x="6589713" y="327025"/>
            <a:ext cx="20970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GB" sz="2000">
                <a:solidFill>
                  <a:schemeClr val="accent2"/>
                </a:solidFill>
                <a:latin typeface="Trebuchet MS" pitchFamily="34" charset="0"/>
              </a:rPr>
              <a:t>Communality = 1</a:t>
            </a:r>
          </a:p>
        </p:txBody>
      </p:sp>
      <p:sp>
        <p:nvSpPr>
          <p:cNvPr id="152583" name="Line 7"/>
          <p:cNvSpPr>
            <a:spLocks noChangeShapeType="1"/>
          </p:cNvSpPr>
          <p:nvPr/>
        </p:nvSpPr>
        <p:spPr bwMode="auto">
          <a:xfrm flipH="1">
            <a:off x="4719638" y="665163"/>
            <a:ext cx="1946275" cy="1177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52584" name="Text Box 8"/>
          <p:cNvSpPr txBox="1">
            <a:spLocks noChangeArrowheads="1"/>
          </p:cNvSpPr>
          <p:nvPr/>
        </p:nvSpPr>
        <p:spPr bwMode="auto">
          <a:xfrm>
            <a:off x="7096125" y="2092325"/>
            <a:ext cx="20970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GB" sz="2000">
                <a:solidFill>
                  <a:schemeClr val="accent2"/>
                </a:solidFill>
                <a:latin typeface="Trebuchet MS" pitchFamily="34" charset="0"/>
              </a:rPr>
              <a:t>Communality</a:t>
            </a:r>
            <a:r>
              <a:rPr lang="en-GB" sz="20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</a:rPr>
              <a:t> = 0</a:t>
            </a:r>
          </a:p>
        </p:txBody>
      </p:sp>
      <p:sp>
        <p:nvSpPr>
          <p:cNvPr id="152585" name="Line 9"/>
          <p:cNvSpPr>
            <a:spLocks noChangeShapeType="1"/>
          </p:cNvSpPr>
          <p:nvPr/>
        </p:nvSpPr>
        <p:spPr bwMode="auto">
          <a:xfrm flipH="1">
            <a:off x="7294563" y="2460625"/>
            <a:ext cx="487362" cy="15303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5323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25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25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2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2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2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2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2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2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25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25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2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25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25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2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25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25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2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25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25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2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78" grpId="0" animBg="1" autoUpdateAnimBg="0"/>
      <p:bldP spid="152579" grpId="0" animBg="1" autoUpdateAnimBg="0"/>
      <p:bldP spid="152580" grpId="0" animBg="1" autoUpdateAnimBg="0"/>
      <p:bldP spid="152581" grpId="0" animBg="1" autoUpdateAnimBg="0"/>
      <p:bldP spid="152582" grpId="0"/>
      <p:bldP spid="152583" grpId="0" animBg="1"/>
      <p:bldP spid="152584" grpId="0"/>
      <p:bldP spid="15258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Hit compute!</a:t>
            </a:r>
          </a:p>
          <a:p>
            <a:r>
              <a:rPr lang="en-US" dirty="0" smtClean="0"/>
              <a:t>Don’t touch anything!</a:t>
            </a:r>
          </a:p>
          <a:p>
            <a:r>
              <a:rPr lang="en-US" dirty="0" smtClean="0"/>
              <a:t>It will act like it’s frozen, but just wait.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2571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word file:</a:t>
            </a:r>
          </a:p>
          <a:p>
            <a:pPr lvl="1"/>
            <a:r>
              <a:rPr lang="en-US" dirty="0" err="1" smtClean="0"/>
              <a:t>Descriptives</a:t>
            </a:r>
            <a:r>
              <a:rPr lang="en-US" dirty="0" smtClean="0"/>
              <a:t> (means, </a:t>
            </a:r>
            <a:r>
              <a:rPr lang="en-US" dirty="0" err="1" smtClean="0"/>
              <a:t>sd</a:t>
            </a:r>
            <a:r>
              <a:rPr lang="en-US" dirty="0" smtClean="0"/>
              <a:t>, skew, kurtosis)</a:t>
            </a:r>
          </a:p>
          <a:p>
            <a:pPr lvl="1"/>
            <a:r>
              <a:rPr lang="en-US" dirty="0" smtClean="0"/>
              <a:t>Multivariate skew/kurtosis</a:t>
            </a:r>
          </a:p>
          <a:p>
            <a:pPr lvl="1"/>
            <a:r>
              <a:rPr lang="en-US" dirty="0" smtClean="0"/>
              <a:t>Correlation table</a:t>
            </a:r>
          </a:p>
          <a:p>
            <a:pPr lvl="1"/>
            <a:r>
              <a:rPr lang="en-US" b="1" dirty="0" smtClean="0"/>
              <a:t>KMO test – remember you want high values</a:t>
            </a:r>
          </a:p>
          <a:p>
            <a:pPr lvl="1"/>
            <a:r>
              <a:rPr lang="en-US" b="1" dirty="0" err="1" smtClean="0"/>
              <a:t>Barlett’s</a:t>
            </a:r>
            <a:r>
              <a:rPr lang="en-US" b="1" dirty="0" smtClean="0"/>
              <a:t> test – remember you want significant values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2571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Eigenvalues are next</a:t>
            </a:r>
          </a:p>
          <a:p>
            <a:pPr lvl="1"/>
            <a:r>
              <a:rPr lang="en-US" dirty="0" smtClean="0"/>
              <a:t>You can look at all the different criterions here:</a:t>
            </a:r>
          </a:p>
          <a:p>
            <a:pPr lvl="2"/>
            <a:r>
              <a:rPr lang="en-US" dirty="0" smtClean="0"/>
              <a:t>Theory – didn’t really know?</a:t>
            </a:r>
          </a:p>
          <a:p>
            <a:pPr lvl="2"/>
            <a:r>
              <a:rPr lang="en-US" dirty="0" smtClean="0"/>
              <a:t>Kaiser – 4 – 10 factors </a:t>
            </a:r>
          </a:p>
          <a:p>
            <a:pPr lvl="3"/>
            <a:r>
              <a:rPr lang="en-US" dirty="0" smtClean="0"/>
              <a:t>Do we really have enough questions for 10?</a:t>
            </a:r>
          </a:p>
          <a:p>
            <a:pPr lvl="1"/>
            <a:r>
              <a:rPr lang="en-US" dirty="0" smtClean="0"/>
              <a:t>To get scree plot, you have to use Excel to plot them (or SPSS).</a:t>
            </a:r>
          </a:p>
        </p:txBody>
      </p:sp>
    </p:spTree>
    <p:extLst>
      <p:ext uri="{BB962C8B-B14F-4D97-AF65-F5344CB8AC3E}">
        <p14:creationId xmlns:p14="http://schemas.microsoft.com/office/powerpoint/2010/main" val="32412571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8016832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412571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Scree plot indicates it’s either two or four.</a:t>
            </a:r>
          </a:p>
          <a:p>
            <a:r>
              <a:rPr lang="en-US" dirty="0" smtClean="0"/>
              <a:t>Parallel analysis next in output – suggests 1.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124" y="2693756"/>
            <a:ext cx="5152876" cy="416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2571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0"/>
            <a:ext cx="49584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2571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(let’s try four so that you can see what “bad questions” are like).</a:t>
            </a:r>
          </a:p>
          <a:p>
            <a:r>
              <a:rPr lang="en-US" dirty="0" smtClean="0"/>
              <a:t>For real data, you might try 1, 2, and 4 to see which makes the most sense (step 3).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8131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Since we are now working on </a:t>
            </a:r>
            <a:r>
              <a:rPr lang="en-US" i="1" dirty="0" smtClean="0"/>
              <a:t>simple solution</a:t>
            </a:r>
            <a:r>
              <a:rPr lang="en-US" dirty="0" smtClean="0"/>
              <a:t>, scroll down to the ROTATED MATRIX.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590" y="3020006"/>
            <a:ext cx="4144609" cy="383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131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not look at the </a:t>
            </a:r>
            <a:r>
              <a:rPr lang="en-US" dirty="0" err="1" smtClean="0"/>
              <a:t>unrotated</a:t>
            </a:r>
            <a:r>
              <a:rPr lang="en-US" dirty="0" smtClean="0"/>
              <a:t> matrix.</a:t>
            </a:r>
          </a:p>
          <a:p>
            <a:r>
              <a:rPr lang="en-US" dirty="0" smtClean="0"/>
              <a:t>Right below the </a:t>
            </a:r>
            <a:r>
              <a:rPr lang="en-US" dirty="0" err="1" smtClean="0"/>
              <a:t>unrotated</a:t>
            </a:r>
            <a:r>
              <a:rPr lang="en-US" dirty="0" smtClean="0"/>
              <a:t> matrix, is one with small coefficients left off.</a:t>
            </a:r>
          </a:p>
          <a:p>
            <a:pPr lvl="1"/>
            <a:r>
              <a:rPr lang="en-US" dirty="0" smtClean="0"/>
              <a:t>Be sure you look at the other one because they actually leave off the .300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8131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1041400"/>
            <a:ext cx="53848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13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/>
              <a:t>R-Matrix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 </a:t>
            </a:r>
            <a:r>
              <a:rPr lang="en-US" dirty="0"/>
              <a:t>Factor Analysis and </a:t>
            </a:r>
            <a:r>
              <a:rPr lang="en-US" dirty="0" smtClean="0"/>
              <a:t>PCA </a:t>
            </a:r>
            <a:r>
              <a:rPr lang="en-US" dirty="0"/>
              <a:t>we look to reduce the R-matrix into smaller set of </a:t>
            </a:r>
            <a:r>
              <a:rPr lang="en-US" dirty="0" smtClean="0"/>
              <a:t>dimensions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4294967295"/>
          </p:nvPr>
        </p:nvSpPr>
        <p:spPr>
          <a:xfrm>
            <a:off x="0" y="6357938"/>
            <a:ext cx="85725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0064CDE9-3D3A-48B3-B31D-81DB7A38E0C1}" type="slidenum">
              <a:rPr lang="en-US"/>
              <a:pPr/>
              <a:t>7</a:t>
            </a:fld>
            <a:endParaRPr lang="en-US"/>
          </a:p>
        </p:txBody>
      </p:sp>
      <p:sp>
        <p:nvSpPr>
          <p:cNvPr id="140293" name="Rectangle 5"/>
          <p:cNvSpPr>
            <a:spLocks noChangeArrowheads="1"/>
          </p:cNvSpPr>
          <p:nvPr/>
        </p:nvSpPr>
        <p:spPr bwMode="auto">
          <a:xfrm>
            <a:off x="1331913" y="4511675"/>
            <a:ext cx="7205662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457200" indent="-457200">
              <a:spcBef>
                <a:spcPct val="20000"/>
              </a:spcBef>
              <a:buFont typeface="Arial"/>
              <a:buChar char="•"/>
            </a:pPr>
            <a:endParaRPr lang="en-GB" sz="3200" dirty="0">
              <a:solidFill>
                <a:srgbClr val="FF0066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257300"/>
            <a:ext cx="7040880" cy="273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74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0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0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2" grpId="0" autoUpdateAnimBg="0"/>
      <p:bldP spid="140293" grpId="0" autoUpdateAnimBg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 for blank lines</a:t>
            </a:r>
          </a:p>
          <a:p>
            <a:r>
              <a:rPr lang="en-US" dirty="0" smtClean="0"/>
              <a:t>Look for ones with more than 2 loadings</a:t>
            </a:r>
          </a:p>
          <a:p>
            <a:r>
              <a:rPr lang="en-US" dirty="0" smtClean="0"/>
              <a:t>“Bad” questions</a:t>
            </a:r>
          </a:p>
          <a:p>
            <a:pPr lvl="1"/>
            <a:r>
              <a:rPr lang="en-US" dirty="0" smtClean="0"/>
              <a:t>3, 12, 15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398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Rerun the whole thing without those questions.</a:t>
            </a:r>
          </a:p>
          <a:p>
            <a:r>
              <a:rPr lang="en-US" dirty="0" smtClean="0"/>
              <a:t>Hit configure analysis, move those questions to the right.</a:t>
            </a:r>
          </a:p>
          <a:p>
            <a:pPr lvl="1"/>
            <a:r>
              <a:rPr lang="en-US" dirty="0" smtClean="0"/>
              <a:t>Note, control clicking the variables actually moves everything in between over…so you might have to do them one at a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0936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220327"/>
            <a:ext cx="72898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0936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Second round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100" y="2527300"/>
            <a:ext cx="65659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0936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all the questions load onto one and only one factor!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0936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355423"/>
              </p:ext>
            </p:extLst>
          </p:nvPr>
        </p:nvGraphicFramePr>
        <p:xfrm>
          <a:off x="1228038" y="1297987"/>
          <a:ext cx="6419290" cy="5261680"/>
        </p:xfrm>
        <a:graphic>
          <a:graphicData uri="http://schemas.openxmlformats.org/drawingml/2006/table">
            <a:tbl>
              <a:tblPr/>
              <a:tblGrid>
                <a:gridCol w="1283858"/>
                <a:gridCol w="1283858"/>
                <a:gridCol w="1283858"/>
                <a:gridCol w="1283858"/>
                <a:gridCol w="1283858"/>
              </a:tblGrid>
              <a:tr h="2630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0.871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-0.007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-0.196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30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0.561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0.205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-0.022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30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0.350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-0.058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30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0.519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0.140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-0.073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30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0.440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-0.033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30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0.611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-0.036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30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-0.073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0.839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30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0.741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-0.004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-0.116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30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0.639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30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0.531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30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0.468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30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0.161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0.431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30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0.561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-0.056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30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-0.069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0.415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-0.191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30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0.173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0.499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-0.089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30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-0.134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0.475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</a:tr>
              <a:tr h="2630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-0.013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-0.071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0.566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</a:tr>
              <a:tr h="2630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-0.069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-0.005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-0.197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0.355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</a:tr>
              <a:tr h="2630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-0.094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-0.036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0.464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</a:tr>
              <a:tr h="2630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-0.002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-0.069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0.328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93662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Adequate solution?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00816"/>
            <a:ext cx="9144000" cy="31463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502114"/>
            <a:ext cx="66294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3662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Cronbach’s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383698"/>
            <a:ext cx="83693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366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EFA </a:t>
            </a:r>
            <a:r>
              <a:rPr lang="en-US" dirty="0" err="1" smtClean="0"/>
              <a:t>vs</a:t>
            </a:r>
            <a:r>
              <a:rPr lang="en-US" dirty="0" smtClean="0"/>
              <a:t> PCA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EFA factors </a:t>
            </a:r>
            <a:r>
              <a:rPr lang="en-US" i="1" dirty="0" smtClean="0"/>
              <a:t>cause</a:t>
            </a:r>
            <a:r>
              <a:rPr lang="en-US" dirty="0" smtClean="0"/>
              <a:t> answers on questions</a:t>
            </a:r>
          </a:p>
          <a:p>
            <a:pPr lvl="1"/>
            <a:r>
              <a:rPr lang="en-US" dirty="0" smtClean="0"/>
              <a:t>Want to generalize to another sample</a:t>
            </a:r>
            <a:endParaRPr lang="en-US" dirty="0"/>
          </a:p>
          <a:p>
            <a:r>
              <a:rPr lang="en-US" dirty="0" smtClean="0"/>
              <a:t>PCA questions </a:t>
            </a:r>
            <a:r>
              <a:rPr lang="en-US" i="1" dirty="0" smtClean="0"/>
              <a:t>cause </a:t>
            </a:r>
            <a:r>
              <a:rPr lang="en-US" dirty="0" smtClean="0"/>
              <a:t>components</a:t>
            </a:r>
          </a:p>
          <a:p>
            <a:pPr lvl="1"/>
            <a:r>
              <a:rPr lang="en-US" dirty="0" smtClean="0"/>
              <a:t>Want to just describe this sample</a:t>
            </a:r>
          </a:p>
          <a:p>
            <a:endParaRPr lang="en-US" dirty="0"/>
          </a:p>
          <a:p>
            <a:r>
              <a:rPr lang="en-US" dirty="0" smtClean="0"/>
              <a:t>Drawing here</a:t>
            </a:r>
          </a:p>
          <a:p>
            <a:endParaRPr lang="en-US" dirty="0"/>
          </a:p>
          <a:p>
            <a:r>
              <a:rPr lang="en-US" dirty="0" smtClean="0"/>
              <a:t>Therefore, EFA is more common in psychology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190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of EFA/PCA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 structure of set of variables</a:t>
            </a:r>
          </a:p>
          <a:p>
            <a:r>
              <a:rPr lang="en-US" dirty="0" smtClean="0"/>
              <a:t>Construct a scale to measure the latent variable</a:t>
            </a:r>
          </a:p>
          <a:p>
            <a:r>
              <a:rPr lang="en-US" dirty="0" smtClean="0"/>
              <a:t>Reduce data set to smaller size that still measures original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807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2323</Words>
  <Application>Microsoft Macintosh PowerPoint</Application>
  <PresentationFormat>On-screen Show (4:3)</PresentationFormat>
  <Paragraphs>471</Paragraphs>
  <Slides>77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78" baseType="lpstr">
      <vt:lpstr>Office Theme</vt:lpstr>
      <vt:lpstr>Exploratory Factor Analysis Principal Component Analysis</vt:lpstr>
      <vt:lpstr>Terminology</vt:lpstr>
      <vt:lpstr>Factors and components</vt:lpstr>
      <vt:lpstr>EFA vs PCA</vt:lpstr>
      <vt:lpstr>EFA vs PCA</vt:lpstr>
      <vt:lpstr>PowerPoint Presentation</vt:lpstr>
      <vt:lpstr>R-Matrix</vt:lpstr>
      <vt:lpstr>EFA vs PCA</vt:lpstr>
      <vt:lpstr>Uses of EFA/PCA</vt:lpstr>
      <vt:lpstr>Graphical Representation</vt:lpstr>
      <vt:lpstr>Before you start</vt:lpstr>
      <vt:lpstr>Before you start</vt:lpstr>
      <vt:lpstr>Before you start</vt:lpstr>
      <vt:lpstr>Before you start</vt:lpstr>
      <vt:lpstr>Before you start</vt:lpstr>
      <vt:lpstr>Questions to Answer</vt:lpstr>
      <vt:lpstr>1. # of Factors/Components</vt:lpstr>
      <vt:lpstr>1. # of Factors/Components</vt:lpstr>
      <vt:lpstr>1. # of Factors/Components</vt:lpstr>
      <vt:lpstr>1. # of Factors/Components</vt:lpstr>
      <vt:lpstr>1. # of Factors/Components</vt:lpstr>
      <vt:lpstr>Scree Plots</vt:lpstr>
      <vt:lpstr>1. # of Factors/Components</vt:lpstr>
      <vt:lpstr>1. # of Factors/Components</vt:lpstr>
      <vt:lpstr>2. Simple Structure</vt:lpstr>
      <vt:lpstr>2. Simple Structure</vt:lpstr>
      <vt:lpstr>2. Simple Structure</vt:lpstr>
      <vt:lpstr>PowerPoint Presentation</vt:lpstr>
      <vt:lpstr>2. Simple Structure</vt:lpstr>
      <vt:lpstr>2. Simple Structure</vt:lpstr>
      <vt:lpstr>2. Simple Structure</vt:lpstr>
      <vt:lpstr>2. Simple Structure</vt:lpstr>
      <vt:lpstr>2. Simple Structure</vt:lpstr>
      <vt:lpstr>2. Simple Structure</vt:lpstr>
      <vt:lpstr>2. Simple Structure</vt:lpstr>
      <vt:lpstr>3. Adequate solution</vt:lpstr>
      <vt:lpstr>3. Adequate solution</vt:lpstr>
      <vt:lpstr>3. Adequate solution</vt:lpstr>
      <vt:lpstr>3. Adequate solution</vt:lpstr>
      <vt:lpstr>3. Adequate solution</vt:lpstr>
      <vt:lpstr>Interpreting Cronbach’s Alpha</vt:lpstr>
      <vt:lpstr>3. Adequate solution</vt:lpstr>
      <vt:lpstr>The SAQ</vt:lpstr>
      <vt:lpstr>FACTOR</vt:lpstr>
      <vt:lpstr>FACTOR</vt:lpstr>
      <vt:lpstr>FACTOR</vt:lpstr>
      <vt:lpstr>FACTOR</vt:lpstr>
      <vt:lpstr>FACTOR</vt:lpstr>
      <vt:lpstr>FACTOR</vt:lpstr>
      <vt:lpstr>FACTOR</vt:lpstr>
      <vt:lpstr>FACTOR</vt:lpstr>
      <vt:lpstr>FACTOR</vt:lpstr>
      <vt:lpstr>FACTOR</vt:lpstr>
      <vt:lpstr>FACTOR</vt:lpstr>
      <vt:lpstr>FACTOR</vt:lpstr>
      <vt:lpstr>FACTOR</vt:lpstr>
      <vt:lpstr>FACTOR</vt:lpstr>
      <vt:lpstr>FACTOR</vt:lpstr>
      <vt:lpstr>FACTOR</vt:lpstr>
      <vt:lpstr>FACTOR</vt:lpstr>
      <vt:lpstr>FACTOR</vt:lpstr>
      <vt:lpstr>FACTOR</vt:lpstr>
      <vt:lpstr>FACTOR</vt:lpstr>
      <vt:lpstr>FACTOR</vt:lpstr>
      <vt:lpstr>FACTOR</vt:lpstr>
      <vt:lpstr>FACTOR</vt:lpstr>
      <vt:lpstr>FACTOR</vt:lpstr>
      <vt:lpstr>FACTOR</vt:lpstr>
      <vt:lpstr>FACTOR</vt:lpstr>
      <vt:lpstr>FACTOR</vt:lpstr>
      <vt:lpstr>FACTOR</vt:lpstr>
      <vt:lpstr>FACTOR</vt:lpstr>
      <vt:lpstr>FACTOR</vt:lpstr>
      <vt:lpstr>FACTOR</vt:lpstr>
      <vt:lpstr>FACTOR</vt:lpstr>
      <vt:lpstr>FACTOR</vt:lpstr>
      <vt:lpstr>FACTOR</vt:lpstr>
    </vt:vector>
  </TitlesOfParts>
  <Company>Missouri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Exploratory Factor Analysis</dc:title>
  <dc:creator>Erin Buchanan</dc:creator>
  <cp:lastModifiedBy>Erin Buchanan</cp:lastModifiedBy>
  <cp:revision>89</cp:revision>
  <dcterms:created xsi:type="dcterms:W3CDTF">2013-11-28T00:51:43Z</dcterms:created>
  <dcterms:modified xsi:type="dcterms:W3CDTF">2013-11-29T23:34:03Z</dcterms:modified>
</cp:coreProperties>
</file>